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1"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71" d="100"/>
          <a:sy n="71" d="100"/>
        </p:scale>
        <p:origin x="69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4192850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CAC39F-DF76-4E27-B00B-EEC9A3414D34}" type="datetimeFigureOut">
              <a:rPr lang="en-IN" smtClean="0"/>
              <a:t>11-02-2025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1810126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146167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7114030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5667324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1906120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13109575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38784204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418364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255186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3665624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CAC39F-DF76-4E27-B00B-EEC9A3414D34}" type="datetimeFigureOut">
              <a:rPr lang="en-IN" smtClean="0"/>
              <a:t>11-02-2025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1383003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CAC39F-DF76-4E27-B00B-EEC9A3414D34}" type="datetimeFigureOut">
              <a:rPr lang="en-IN" smtClean="0"/>
              <a:t>11-02-2025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4241788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0765753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36345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BCAC39F-DF76-4E27-B00B-EEC9A3414D34}" type="datetimeFigureOut">
              <a:rPr lang="en-IN" smtClean="0"/>
              <a:t>11-02-2025</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3054479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CAC39F-DF76-4E27-B00B-EEC9A3414D34}" type="datetimeFigureOut">
              <a:rPr lang="en-IN" smtClean="0"/>
              <a:t>11-02-2025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607397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BCAC39F-DF76-4E27-B00B-EEC9A3414D34}" type="datetimeFigureOut">
              <a:rPr lang="en-IN" smtClean="0"/>
              <a:t>11-02-2025</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2BAD7B17-0963-46A6-A8B3-EC483C4D4D5E}" type="slidenum">
              <a:rPr lang="en-IN" smtClean="0"/>
              <a:t>‹#›</a:t>
            </a:fld>
            <a:endParaRPr lang="en-IN"/>
          </a:p>
        </p:txBody>
      </p:sp>
    </p:spTree>
    <p:extLst>
      <p:ext uri="{BB962C8B-B14F-4D97-AF65-F5344CB8AC3E}">
        <p14:creationId xmlns:p14="http://schemas.microsoft.com/office/powerpoint/2010/main" val="2043324366"/>
      </p:ext>
    </p:extLst>
  </p:cSld>
  <p:clrMap bg1="dk1" tx1="lt1" bg2="dk2" tx2="lt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 id="2147483921" r:id="rId10"/>
    <p:sldLayoutId id="2147483922" r:id="rId11"/>
    <p:sldLayoutId id="2147483923" r:id="rId12"/>
    <p:sldLayoutId id="2147483924" r:id="rId13"/>
    <p:sldLayoutId id="2147483925" r:id="rId14"/>
    <p:sldLayoutId id="2147483926" r:id="rId15"/>
    <p:sldLayoutId id="2147483927" r:id="rId16"/>
    <p:sldLayoutId id="2147483928"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docs.python.org/3/library/tkinter.html" TargetMode="External"/><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97962960-64A6-ED26-E227-05A2F8949441}"/>
              </a:ext>
            </a:extLst>
          </p:cNvPr>
          <p:cNvSpPr/>
          <p:nvPr/>
        </p:nvSpPr>
        <p:spPr>
          <a:xfrm>
            <a:off x="395239" y="2214960"/>
            <a:ext cx="6906514" cy="1057156"/>
          </a:xfrm>
          <a:prstGeom prst="rect">
            <a:avLst/>
          </a:prstGeom>
          <a:noFill/>
          <a:ln/>
        </p:spPr>
        <p:txBody>
          <a:bodyPr wrap="square" lIns="0" tIns="0" rIns="0" bIns="0" rtlCol="0" anchor="t"/>
          <a:lstStyle/>
          <a:p>
            <a:pPr marL="0" indent="0">
              <a:lnSpc>
                <a:spcPts val="5600"/>
              </a:lnSpc>
              <a:buNone/>
            </a:pPr>
            <a:r>
              <a:rPr lang="en-US" sz="4800" b="1" dirty="0">
                <a:effectLst>
                  <a:outerShdw blurRad="38100" dist="38100" dir="2700000" algn="tl">
                    <a:srgbClr val="000000">
                      <a:alpha val="43137"/>
                    </a:srgbClr>
                  </a:outerShdw>
                </a:effectLst>
                <a:latin typeface="Britannic Bold" panose="020B0903060703020204" pitchFamily="34" charset="0"/>
                <a:ea typeface="Barlow Bold" pitchFamily="34" charset="-122"/>
                <a:cs typeface="Barlow Bold" pitchFamily="34" charset="-120"/>
              </a:rPr>
              <a:t>NEXTHIKE IT SOLUTIONS</a:t>
            </a:r>
            <a:endParaRPr lang="en-US" sz="4800" dirty="0">
              <a:effectLst>
                <a:outerShdw blurRad="38100" dist="38100" dir="2700000" algn="tl">
                  <a:srgbClr val="000000">
                    <a:alpha val="43137"/>
                  </a:srgbClr>
                </a:outerShdw>
              </a:effectLst>
              <a:latin typeface="Britannic Bold" panose="020B0903060703020204" pitchFamily="34" charset="0"/>
            </a:endParaRPr>
          </a:p>
        </p:txBody>
      </p:sp>
      <p:pic>
        <p:nvPicPr>
          <p:cNvPr id="6" name="Picture 5">
            <a:extLst>
              <a:ext uri="{FF2B5EF4-FFF2-40B4-BE49-F238E27FC236}">
                <a16:creationId xmlns:a16="http://schemas.microsoft.com/office/drawing/2014/main" id="{CE940FDF-F945-001C-4EBE-D1C4B760A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pic>
        <p:nvPicPr>
          <p:cNvPr id="8" name="Picture 7">
            <a:extLst>
              <a:ext uri="{FF2B5EF4-FFF2-40B4-BE49-F238E27FC236}">
                <a16:creationId xmlns:a16="http://schemas.microsoft.com/office/drawing/2014/main" id="{E5B4693A-2A65-B3A2-0A1A-AE70637603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380952" cy="857143"/>
          </a:xfrm>
          <a:prstGeom prst="rect">
            <a:avLst/>
          </a:prstGeom>
        </p:spPr>
      </p:pic>
      <p:sp>
        <p:nvSpPr>
          <p:cNvPr id="9" name="Text 0">
            <a:extLst>
              <a:ext uri="{FF2B5EF4-FFF2-40B4-BE49-F238E27FC236}">
                <a16:creationId xmlns:a16="http://schemas.microsoft.com/office/drawing/2014/main" id="{BE04E4C5-C775-88B2-9820-343D350059A3}"/>
              </a:ext>
            </a:extLst>
          </p:cNvPr>
          <p:cNvSpPr/>
          <p:nvPr/>
        </p:nvSpPr>
        <p:spPr>
          <a:xfrm>
            <a:off x="368346" y="3183150"/>
            <a:ext cx="7627382" cy="1057156"/>
          </a:xfrm>
          <a:prstGeom prst="rect">
            <a:avLst/>
          </a:prstGeom>
          <a:noFill/>
          <a:ln/>
        </p:spPr>
        <p:txBody>
          <a:bodyPr wrap="square" lIns="0" tIns="0" rIns="0" bIns="0" rtlCol="0" anchor="t"/>
          <a:lstStyle/>
          <a:p>
            <a:pPr marL="0" indent="0">
              <a:lnSpc>
                <a:spcPts val="5600"/>
              </a:lnSpc>
              <a:buNone/>
            </a:pPr>
            <a:r>
              <a:rPr lang="en-US" sz="3600" b="1" dirty="0">
                <a:solidFill>
                  <a:srgbClr val="00B0F0"/>
                </a:solidFill>
                <a:latin typeface="Arial" panose="020B0604020202020204" pitchFamily="34" charset="0"/>
                <a:ea typeface="Barlow Bold" pitchFamily="34" charset="-122"/>
                <a:cs typeface="Arial" panose="020B0604020202020204" pitchFamily="34" charset="0"/>
              </a:rPr>
              <a:t>Python-Powered GUI Calculator</a:t>
            </a:r>
            <a:endParaRPr lang="en-US" sz="3600" dirty="0">
              <a:solidFill>
                <a:srgbClr val="00B0F0"/>
              </a:solidFill>
              <a:latin typeface="Arial" panose="020B0604020202020204" pitchFamily="34" charset="0"/>
              <a:cs typeface="Arial" panose="020B0604020202020204" pitchFamily="34" charset="0"/>
            </a:endParaRPr>
          </a:p>
        </p:txBody>
      </p:sp>
      <p:sp>
        <p:nvSpPr>
          <p:cNvPr id="10" name="Text 1">
            <a:extLst>
              <a:ext uri="{FF2B5EF4-FFF2-40B4-BE49-F238E27FC236}">
                <a16:creationId xmlns:a16="http://schemas.microsoft.com/office/drawing/2014/main" id="{E916EA65-7FEC-9EF5-5386-8495FFCD880A}"/>
              </a:ext>
            </a:extLst>
          </p:cNvPr>
          <p:cNvSpPr/>
          <p:nvPr/>
        </p:nvSpPr>
        <p:spPr>
          <a:xfrm>
            <a:off x="341452" y="4011916"/>
            <a:ext cx="7278548" cy="1386840"/>
          </a:xfrm>
          <a:prstGeom prst="rect">
            <a:avLst/>
          </a:prstGeom>
          <a:noFill/>
          <a:ln/>
        </p:spPr>
        <p:txBody>
          <a:bodyPr wrap="square" lIns="0" tIns="0" rIns="0" bIns="0" rtlCol="0" anchor="t"/>
          <a:lstStyle/>
          <a:p>
            <a:pPr marL="0" indent="0">
              <a:lnSpc>
                <a:spcPts val="2700"/>
              </a:lnSpc>
              <a:buNone/>
            </a:pPr>
            <a:r>
              <a:rPr lang="en-US" sz="1700" dirty="0">
                <a:solidFill>
                  <a:schemeClr val="tx1">
                    <a:lumMod val="95000"/>
                  </a:schemeClr>
                </a:solidFill>
                <a:latin typeface="Montserrat" pitchFamily="34" charset="0"/>
                <a:ea typeface="Montserrat" pitchFamily="34" charset="-122"/>
                <a:cs typeface="Montserrat" pitchFamily="34" charset="-120"/>
              </a:rPr>
              <a:t>This visually polished and functionally robust calculator application was developed using the Python programming language and the Tkinter GUI toolkit. It provides users with an intuitive interface to perform essential mathematical computations.</a:t>
            </a:r>
            <a:endParaRPr lang="en-US" sz="1700" dirty="0">
              <a:solidFill>
                <a:schemeClr val="tx1">
                  <a:lumMod val="95000"/>
                </a:schemeClr>
              </a:solidFill>
            </a:endParaRPr>
          </a:p>
        </p:txBody>
      </p:sp>
      <p:sp>
        <p:nvSpPr>
          <p:cNvPr id="11" name="Text 4">
            <a:extLst>
              <a:ext uri="{FF2B5EF4-FFF2-40B4-BE49-F238E27FC236}">
                <a16:creationId xmlns:a16="http://schemas.microsoft.com/office/drawing/2014/main" id="{BAC894F1-48CC-19D3-6FBC-627DD94B4F90}"/>
              </a:ext>
            </a:extLst>
          </p:cNvPr>
          <p:cNvSpPr/>
          <p:nvPr/>
        </p:nvSpPr>
        <p:spPr>
          <a:xfrm>
            <a:off x="379414" y="5655924"/>
            <a:ext cx="2659621" cy="379214"/>
          </a:xfrm>
          <a:prstGeom prst="rect">
            <a:avLst/>
          </a:prstGeom>
          <a:noFill/>
          <a:ln/>
        </p:spPr>
        <p:txBody>
          <a:bodyPr wrap="none" lIns="0" tIns="0" rIns="0" bIns="0" rtlCol="0" anchor="t"/>
          <a:lstStyle/>
          <a:p>
            <a:pPr marL="0" indent="0" algn="l">
              <a:lnSpc>
                <a:spcPts val="2950"/>
              </a:lnSpc>
              <a:buNone/>
            </a:pPr>
            <a:r>
              <a:rPr lang="en-US" sz="2000" b="1" dirty="0">
                <a:latin typeface="Arial" panose="020B0604020202020204" pitchFamily="34" charset="0"/>
                <a:ea typeface="Montserrat Bold" pitchFamily="34" charset="-122"/>
                <a:cs typeface="Arial" panose="020B0604020202020204" pitchFamily="34" charset="0"/>
              </a:rPr>
              <a:t>Mr. Aniket G. Tayade.</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76614627"/>
      </p:ext>
    </p:extLst>
  </p:cSld>
  <p:clrMapOvr>
    <a:masterClrMapping/>
  </p:clrMapOvr>
  <mc:AlternateContent xmlns:mc="http://schemas.openxmlformats.org/markup-compatibility/2006">
    <mc:Choice xmlns:p14="http://schemas.microsoft.com/office/powerpoint/2010/main" Requires="p14">
      <p:transition spd="slow" p14:dur="4000" advClick="0" advTm="5000">
        <p14:vortex dir="r"/>
      </p:transition>
    </mc:Choice>
    <mc:Fallback>
      <p:transition spd="slow" advClick="0" advTm="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6558B7BA-58A8-E9EC-7058-60C4BC8DA3E3}"/>
            </a:ext>
          </a:extLst>
        </p:cNvPr>
        <p:cNvGrpSpPr/>
        <p:nvPr/>
      </p:nvGrpSpPr>
      <p:grpSpPr>
        <a:xfrm>
          <a:off x="0" y="0"/>
          <a:ext cx="0" cy="0"/>
          <a:chOff x="0" y="0"/>
          <a:chExt cx="0" cy="0"/>
        </a:xfrm>
      </p:grpSpPr>
      <p:sp>
        <p:nvSpPr>
          <p:cNvPr id="5" name="Text 0">
            <a:extLst>
              <a:ext uri="{FF2B5EF4-FFF2-40B4-BE49-F238E27FC236}">
                <a16:creationId xmlns:a16="http://schemas.microsoft.com/office/drawing/2014/main" id="{0D63FF35-64FE-2AB7-627E-6BFF9F8EA34C}"/>
              </a:ext>
            </a:extLst>
          </p:cNvPr>
          <p:cNvSpPr/>
          <p:nvPr/>
        </p:nvSpPr>
        <p:spPr>
          <a:xfrm>
            <a:off x="4429363" y="2141480"/>
            <a:ext cx="6959441" cy="712708"/>
          </a:xfrm>
          <a:prstGeom prst="rect">
            <a:avLst/>
          </a:prstGeom>
          <a:noFill/>
          <a:ln/>
        </p:spPr>
        <p:txBody>
          <a:bodyPr wrap="none" lIns="0" tIns="0" rIns="0" bIns="0" rtlCol="0" anchor="t"/>
          <a:lstStyle/>
          <a:p>
            <a:pPr>
              <a:lnSpc>
                <a:spcPts val="5600"/>
              </a:lnSpc>
            </a:pPr>
            <a:r>
              <a:rPr lang="en-US" sz="3600" b="1" dirty="0">
                <a:solidFill>
                  <a:srgbClr val="00B0F0"/>
                </a:solidFill>
                <a:latin typeface="Arial" panose="020B0604020202020204" pitchFamily="34" charset="0"/>
                <a:ea typeface="Barlow Bold" pitchFamily="34" charset="-122"/>
                <a:cs typeface="Arial" panose="020B0604020202020204" pitchFamily="34" charset="0"/>
              </a:rPr>
              <a:t>A Snapshot of Functionality</a:t>
            </a:r>
          </a:p>
        </p:txBody>
      </p:sp>
      <p:sp>
        <p:nvSpPr>
          <p:cNvPr id="7" name="Text 1">
            <a:extLst>
              <a:ext uri="{FF2B5EF4-FFF2-40B4-BE49-F238E27FC236}">
                <a16:creationId xmlns:a16="http://schemas.microsoft.com/office/drawing/2014/main" id="{F35905A6-9415-47B7-2A30-203505EAE873}"/>
              </a:ext>
            </a:extLst>
          </p:cNvPr>
          <p:cNvSpPr/>
          <p:nvPr/>
        </p:nvSpPr>
        <p:spPr>
          <a:xfrm>
            <a:off x="4456257" y="3311593"/>
            <a:ext cx="2189678" cy="356235"/>
          </a:xfrm>
          <a:prstGeom prst="rect">
            <a:avLst/>
          </a:prstGeom>
          <a:noFill/>
          <a:ln/>
        </p:spPr>
        <p:txBody>
          <a:bodyPr wrap="none" lIns="0" tIns="0" rIns="0" bIns="0" rtlCol="0" anchor="t"/>
          <a:lstStyle/>
          <a:p>
            <a:pPr indent="0">
              <a:lnSpc>
                <a:spcPts val="2800"/>
              </a:lnSpc>
              <a:buNone/>
            </a:pPr>
            <a:r>
              <a:rPr lang="en-US" sz="2200" b="1" dirty="0">
                <a:solidFill>
                  <a:srgbClr val="00B0F0"/>
                </a:solidFill>
                <a:latin typeface="Barlow Bold" pitchFamily="34" charset="0"/>
                <a:ea typeface="Barlow Bold" pitchFamily="34" charset="-122"/>
              </a:rPr>
              <a:t>Input Area</a:t>
            </a:r>
          </a:p>
        </p:txBody>
      </p:sp>
      <p:sp>
        <p:nvSpPr>
          <p:cNvPr id="12" name="Text 2">
            <a:extLst>
              <a:ext uri="{FF2B5EF4-FFF2-40B4-BE49-F238E27FC236}">
                <a16:creationId xmlns:a16="http://schemas.microsoft.com/office/drawing/2014/main" id="{7E3808E9-0196-4322-DC9B-6F2E8FCFB12C}"/>
              </a:ext>
            </a:extLst>
          </p:cNvPr>
          <p:cNvSpPr/>
          <p:nvPr/>
        </p:nvSpPr>
        <p:spPr>
          <a:xfrm>
            <a:off x="4456257" y="3844058"/>
            <a:ext cx="2189678" cy="1386840"/>
          </a:xfrm>
          <a:prstGeom prst="rect">
            <a:avLst/>
          </a:prstGeom>
          <a:noFill/>
          <a:ln/>
        </p:spPr>
        <p:txBody>
          <a:bodyPr wrap="square" lIns="0" tIns="0" rIns="0" bIns="0" rtlCol="0" anchor="t"/>
          <a:lstStyle/>
          <a:p>
            <a:pPr marL="0" indent="0">
              <a:lnSpc>
                <a:spcPts val="2700"/>
              </a:lnSpc>
              <a:buNone/>
            </a:pPr>
            <a:r>
              <a:rPr lang="en-US" sz="1700" dirty="0">
                <a:latin typeface="Montserrat" pitchFamily="34" charset="0"/>
                <a:ea typeface="Montserrat" pitchFamily="34" charset="-122"/>
                <a:cs typeface="Montserrat" pitchFamily="34" charset="-120"/>
              </a:rPr>
              <a:t>A designated area for entering numbers and operators.</a:t>
            </a:r>
            <a:endParaRPr lang="en-US" sz="1700" dirty="0"/>
          </a:p>
        </p:txBody>
      </p:sp>
      <p:sp>
        <p:nvSpPr>
          <p:cNvPr id="13" name="Text 3">
            <a:extLst>
              <a:ext uri="{FF2B5EF4-FFF2-40B4-BE49-F238E27FC236}">
                <a16:creationId xmlns:a16="http://schemas.microsoft.com/office/drawing/2014/main" id="{9588F007-B9E7-FF0D-1327-01B7CE7181B5}"/>
              </a:ext>
            </a:extLst>
          </p:cNvPr>
          <p:cNvSpPr/>
          <p:nvPr/>
        </p:nvSpPr>
        <p:spPr>
          <a:xfrm>
            <a:off x="7182193" y="3311593"/>
            <a:ext cx="2189678" cy="356235"/>
          </a:xfrm>
          <a:prstGeom prst="rect">
            <a:avLst/>
          </a:prstGeom>
          <a:noFill/>
          <a:ln/>
        </p:spPr>
        <p:txBody>
          <a:bodyPr wrap="none" lIns="0" tIns="0" rIns="0" bIns="0" rtlCol="0" anchor="t"/>
          <a:lstStyle/>
          <a:p>
            <a:pPr>
              <a:lnSpc>
                <a:spcPts val="2800"/>
              </a:lnSpc>
            </a:pPr>
            <a:r>
              <a:rPr lang="en-US" sz="2200" b="1" dirty="0">
                <a:solidFill>
                  <a:srgbClr val="00B0F0"/>
                </a:solidFill>
                <a:latin typeface="Barlow Bold" pitchFamily="34" charset="0"/>
                <a:ea typeface="Barlow Bold" pitchFamily="34" charset="-122"/>
              </a:rPr>
              <a:t>Button Panel</a:t>
            </a:r>
          </a:p>
        </p:txBody>
      </p:sp>
      <p:sp>
        <p:nvSpPr>
          <p:cNvPr id="14" name="Text 4">
            <a:extLst>
              <a:ext uri="{FF2B5EF4-FFF2-40B4-BE49-F238E27FC236}">
                <a16:creationId xmlns:a16="http://schemas.microsoft.com/office/drawing/2014/main" id="{AE600962-BA36-D2D1-FBAE-6C9F2946CB84}"/>
              </a:ext>
            </a:extLst>
          </p:cNvPr>
          <p:cNvSpPr/>
          <p:nvPr/>
        </p:nvSpPr>
        <p:spPr>
          <a:xfrm>
            <a:off x="7182193" y="3844058"/>
            <a:ext cx="2189678" cy="1386840"/>
          </a:xfrm>
          <a:prstGeom prst="rect">
            <a:avLst/>
          </a:prstGeom>
          <a:noFill/>
          <a:ln/>
        </p:spPr>
        <p:txBody>
          <a:bodyPr wrap="square" lIns="0" tIns="0" rIns="0" bIns="0" rtlCol="0" anchor="t"/>
          <a:lstStyle/>
          <a:p>
            <a:pPr marL="0" indent="0">
              <a:lnSpc>
                <a:spcPts val="2700"/>
              </a:lnSpc>
              <a:buNone/>
            </a:pPr>
            <a:r>
              <a:rPr lang="en-US" sz="1700" dirty="0">
                <a:latin typeface="Montserrat" pitchFamily="34" charset="0"/>
                <a:ea typeface="Montserrat" pitchFamily="34" charset="-122"/>
                <a:cs typeface="Montserrat" pitchFamily="34" charset="-120"/>
              </a:rPr>
              <a:t>A well-organized panel of buttons for numbers, operators, and functions.</a:t>
            </a:r>
            <a:endParaRPr lang="en-US" sz="1700" dirty="0"/>
          </a:p>
        </p:txBody>
      </p:sp>
      <p:sp>
        <p:nvSpPr>
          <p:cNvPr id="15" name="Text 5">
            <a:extLst>
              <a:ext uri="{FF2B5EF4-FFF2-40B4-BE49-F238E27FC236}">
                <a16:creationId xmlns:a16="http://schemas.microsoft.com/office/drawing/2014/main" id="{8B50E6D4-44D9-BB04-7EEA-90A2AABEC88E}"/>
              </a:ext>
            </a:extLst>
          </p:cNvPr>
          <p:cNvSpPr/>
          <p:nvPr/>
        </p:nvSpPr>
        <p:spPr>
          <a:xfrm>
            <a:off x="9908129" y="3311593"/>
            <a:ext cx="2189678" cy="356235"/>
          </a:xfrm>
          <a:prstGeom prst="rect">
            <a:avLst/>
          </a:prstGeom>
          <a:noFill/>
          <a:ln/>
        </p:spPr>
        <p:txBody>
          <a:bodyPr wrap="none" lIns="0" tIns="0" rIns="0" bIns="0" rtlCol="0" anchor="t"/>
          <a:lstStyle/>
          <a:p>
            <a:pPr marL="0" indent="0">
              <a:lnSpc>
                <a:spcPts val="2800"/>
              </a:lnSpc>
              <a:buNone/>
            </a:pPr>
            <a:r>
              <a:rPr lang="en-US" sz="2200" b="1" dirty="0">
                <a:solidFill>
                  <a:srgbClr val="00B0F0"/>
                </a:solidFill>
                <a:latin typeface="Barlow Bold" pitchFamily="34" charset="0"/>
                <a:ea typeface="Barlow Bold" pitchFamily="34" charset="-122"/>
                <a:cs typeface="Barlow Bold" pitchFamily="34" charset="-120"/>
              </a:rPr>
              <a:t>Display Area</a:t>
            </a:r>
            <a:endParaRPr lang="en-US" sz="2200" dirty="0">
              <a:solidFill>
                <a:srgbClr val="00B0F0"/>
              </a:solidFill>
            </a:endParaRPr>
          </a:p>
        </p:txBody>
      </p:sp>
      <p:sp>
        <p:nvSpPr>
          <p:cNvPr id="16" name="Text 6">
            <a:extLst>
              <a:ext uri="{FF2B5EF4-FFF2-40B4-BE49-F238E27FC236}">
                <a16:creationId xmlns:a16="http://schemas.microsoft.com/office/drawing/2014/main" id="{7A210DD4-DC68-FF94-B83E-B3059D0994E6}"/>
              </a:ext>
            </a:extLst>
          </p:cNvPr>
          <p:cNvSpPr/>
          <p:nvPr/>
        </p:nvSpPr>
        <p:spPr>
          <a:xfrm>
            <a:off x="9908129" y="3844058"/>
            <a:ext cx="2189678" cy="1386840"/>
          </a:xfrm>
          <a:prstGeom prst="rect">
            <a:avLst/>
          </a:prstGeom>
          <a:noFill/>
          <a:ln/>
        </p:spPr>
        <p:txBody>
          <a:bodyPr wrap="square" lIns="0" tIns="0" rIns="0" bIns="0" rtlCol="0" anchor="t"/>
          <a:lstStyle/>
          <a:p>
            <a:pPr marL="0" indent="0">
              <a:lnSpc>
                <a:spcPts val="2700"/>
              </a:lnSpc>
              <a:buNone/>
            </a:pPr>
            <a:r>
              <a:rPr lang="en-US" sz="1700" dirty="0">
                <a:latin typeface="Montserrat" pitchFamily="34" charset="0"/>
                <a:ea typeface="Montserrat" pitchFamily="34" charset="-122"/>
                <a:cs typeface="Montserrat" pitchFamily="34" charset="-120"/>
              </a:rPr>
              <a:t>A clear display to show the entered expression and calculation results.</a:t>
            </a:r>
            <a:endParaRPr lang="en-US" sz="1700" dirty="0"/>
          </a:p>
        </p:txBody>
      </p:sp>
      <p:pic>
        <p:nvPicPr>
          <p:cNvPr id="4" name="Picture 3">
            <a:extLst>
              <a:ext uri="{FF2B5EF4-FFF2-40B4-BE49-F238E27FC236}">
                <a16:creationId xmlns:a16="http://schemas.microsoft.com/office/drawing/2014/main" id="{B3E58855-9B25-DE61-ABB4-DFE04E5D03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136011" cy="6858000"/>
          </a:xfrm>
          <a:prstGeom prst="rect">
            <a:avLst/>
          </a:prstGeom>
        </p:spPr>
      </p:pic>
    </p:spTree>
    <p:extLst>
      <p:ext uri="{BB962C8B-B14F-4D97-AF65-F5344CB8AC3E}">
        <p14:creationId xmlns:p14="http://schemas.microsoft.com/office/powerpoint/2010/main" val="4180698335"/>
      </p:ext>
    </p:extLst>
  </p:cSld>
  <p:clrMapOvr>
    <a:masterClrMapping/>
  </p:clrMapOvr>
  <mc:AlternateContent xmlns:mc="http://schemas.openxmlformats.org/markup-compatibility/2006">
    <mc:Choice xmlns:p14="http://schemas.microsoft.com/office/powerpoint/2010/main" Requires="p14">
      <p:transition spd="slow" p14:dur="4400" advClick="0" advTm="5000">
        <p14:honeycomb/>
      </p:transition>
    </mc:Choice>
    <mc:Fallback>
      <p:transition spd="slow" advClick="0" advTm="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12560EFC-7AF0-452C-51E6-70953761167C}"/>
            </a:ext>
          </a:extLst>
        </p:cNvPr>
        <p:cNvGrpSpPr/>
        <p:nvPr/>
      </p:nvGrpSpPr>
      <p:grpSpPr>
        <a:xfrm>
          <a:off x="0" y="0"/>
          <a:ext cx="0" cy="0"/>
          <a:chOff x="0" y="0"/>
          <a:chExt cx="0" cy="0"/>
        </a:xfrm>
      </p:grpSpPr>
      <p:sp>
        <p:nvSpPr>
          <p:cNvPr id="17" name="Text 0">
            <a:extLst>
              <a:ext uri="{FF2B5EF4-FFF2-40B4-BE49-F238E27FC236}">
                <a16:creationId xmlns:a16="http://schemas.microsoft.com/office/drawing/2014/main" id="{383BB98C-6429-B4AB-35E5-E71B18040731}"/>
              </a:ext>
            </a:extLst>
          </p:cNvPr>
          <p:cNvSpPr/>
          <p:nvPr/>
        </p:nvSpPr>
        <p:spPr>
          <a:xfrm>
            <a:off x="381803" y="1278895"/>
            <a:ext cx="5701546" cy="712708"/>
          </a:xfrm>
          <a:prstGeom prst="rect">
            <a:avLst/>
          </a:prstGeom>
          <a:noFill/>
          <a:ln/>
        </p:spPr>
        <p:txBody>
          <a:bodyPr wrap="none" lIns="0" tIns="0" rIns="0" bIns="0" rtlCol="0" anchor="t"/>
          <a:lstStyle/>
          <a:p>
            <a:pPr marL="0" indent="0">
              <a:lnSpc>
                <a:spcPts val="5600"/>
              </a:lnSpc>
              <a:buNone/>
            </a:pPr>
            <a:r>
              <a:rPr lang="en-US" sz="3600" b="1" dirty="0">
                <a:solidFill>
                  <a:srgbClr val="00B0F0"/>
                </a:solidFill>
                <a:latin typeface="Arial" panose="020B0604020202020204" pitchFamily="34" charset="0"/>
                <a:ea typeface="Barlow Bold" pitchFamily="34" charset="-122"/>
                <a:cs typeface="Arial" panose="020B0604020202020204" pitchFamily="34" charset="0"/>
              </a:rPr>
              <a:t>Core Operations</a:t>
            </a:r>
          </a:p>
        </p:txBody>
      </p:sp>
      <p:sp>
        <p:nvSpPr>
          <p:cNvPr id="19" name="Text 3">
            <a:extLst>
              <a:ext uri="{FF2B5EF4-FFF2-40B4-BE49-F238E27FC236}">
                <a16:creationId xmlns:a16="http://schemas.microsoft.com/office/drawing/2014/main" id="{564518BE-8EA9-E409-AE0D-0026CEF4F8D3}"/>
              </a:ext>
            </a:extLst>
          </p:cNvPr>
          <p:cNvSpPr/>
          <p:nvPr/>
        </p:nvSpPr>
        <p:spPr>
          <a:xfrm>
            <a:off x="663418" y="2542936"/>
            <a:ext cx="2850713" cy="356235"/>
          </a:xfrm>
          <a:prstGeom prst="rect">
            <a:avLst/>
          </a:prstGeom>
          <a:noFill/>
          <a:ln/>
        </p:spPr>
        <p:txBody>
          <a:bodyPr wrap="none" lIns="0" tIns="0" rIns="0" bIns="0" rtlCol="0" anchor="t"/>
          <a:lstStyle/>
          <a:p>
            <a:pPr marL="0" indent="0">
              <a:lnSpc>
                <a:spcPts val="2800"/>
              </a:lnSpc>
              <a:buNone/>
            </a:pPr>
            <a:r>
              <a:rPr lang="en-US" b="1" dirty="0">
                <a:solidFill>
                  <a:srgbClr val="00B0F0"/>
                </a:solidFill>
                <a:latin typeface="Barlow Bold" pitchFamily="34" charset="0"/>
                <a:ea typeface="Barlow Bold" pitchFamily="34" charset="-122"/>
                <a:cs typeface="Barlow Bold" pitchFamily="34" charset="-120"/>
              </a:rPr>
              <a:t>Addition (+)</a:t>
            </a:r>
            <a:endParaRPr lang="en-US" dirty="0">
              <a:solidFill>
                <a:srgbClr val="00B0F0"/>
              </a:solidFill>
            </a:endParaRPr>
          </a:p>
        </p:txBody>
      </p:sp>
      <p:sp>
        <p:nvSpPr>
          <p:cNvPr id="20" name="Text 4">
            <a:extLst>
              <a:ext uri="{FF2B5EF4-FFF2-40B4-BE49-F238E27FC236}">
                <a16:creationId xmlns:a16="http://schemas.microsoft.com/office/drawing/2014/main" id="{702CCF39-5343-2B0E-2FF7-8C9653234C72}"/>
              </a:ext>
            </a:extLst>
          </p:cNvPr>
          <p:cNvSpPr/>
          <p:nvPr/>
        </p:nvSpPr>
        <p:spPr>
          <a:xfrm>
            <a:off x="663418" y="2881152"/>
            <a:ext cx="3001447" cy="693420"/>
          </a:xfrm>
          <a:prstGeom prst="rect">
            <a:avLst/>
          </a:prstGeom>
          <a:noFill/>
          <a:ln/>
        </p:spPr>
        <p:txBody>
          <a:bodyPr wrap="square" lIns="0" tIns="0" rIns="0" bIns="0" rtlCol="0" anchor="t"/>
          <a:lstStyle/>
          <a:p>
            <a:pPr marL="0" indent="0">
              <a:lnSpc>
                <a:spcPts val="2700"/>
              </a:lnSpc>
              <a:buNone/>
            </a:pPr>
            <a:r>
              <a:rPr lang="en-US" sz="1400" dirty="0">
                <a:latin typeface="Montserrat" pitchFamily="34" charset="0"/>
                <a:ea typeface="Montserrat" pitchFamily="34" charset="-122"/>
                <a:cs typeface="Montserrat" pitchFamily="34" charset="-120"/>
              </a:rPr>
              <a:t>Add two or more numbers together.</a:t>
            </a:r>
            <a:endParaRPr lang="en-US" sz="1400" dirty="0"/>
          </a:p>
        </p:txBody>
      </p:sp>
      <p:sp>
        <p:nvSpPr>
          <p:cNvPr id="21" name="Text 6">
            <a:extLst>
              <a:ext uri="{FF2B5EF4-FFF2-40B4-BE49-F238E27FC236}">
                <a16:creationId xmlns:a16="http://schemas.microsoft.com/office/drawing/2014/main" id="{43AAAF02-F837-006F-C5C6-EE76CA8D4EF4}"/>
              </a:ext>
            </a:extLst>
          </p:cNvPr>
          <p:cNvSpPr/>
          <p:nvPr/>
        </p:nvSpPr>
        <p:spPr>
          <a:xfrm>
            <a:off x="4244467" y="2521435"/>
            <a:ext cx="191572" cy="342067"/>
          </a:xfrm>
          <a:prstGeom prst="rect">
            <a:avLst/>
          </a:prstGeom>
          <a:noFill/>
          <a:ln/>
        </p:spPr>
        <p:txBody>
          <a:bodyPr wrap="none" lIns="0" tIns="0" rIns="0" bIns="0" rtlCol="0" anchor="t"/>
          <a:lstStyle/>
          <a:p>
            <a:pPr marL="0" indent="0" algn="ctr">
              <a:lnSpc>
                <a:spcPts val="2650"/>
              </a:lnSpc>
              <a:buNone/>
            </a:pPr>
            <a:r>
              <a:rPr lang="en-US" sz="2000" b="1" dirty="0">
                <a:solidFill>
                  <a:srgbClr val="00B0F0"/>
                </a:solidFill>
                <a:latin typeface="Barlow Bold" pitchFamily="34" charset="0"/>
                <a:ea typeface="Barlow Bold" pitchFamily="34" charset="-122"/>
                <a:cs typeface="Barlow Bold" pitchFamily="34" charset="-120"/>
              </a:rPr>
              <a:t>2</a:t>
            </a:r>
            <a:endParaRPr lang="en-US" sz="2000" dirty="0">
              <a:solidFill>
                <a:srgbClr val="00B0F0"/>
              </a:solidFill>
            </a:endParaRPr>
          </a:p>
        </p:txBody>
      </p:sp>
      <p:sp>
        <p:nvSpPr>
          <p:cNvPr id="22" name="Text 7">
            <a:extLst>
              <a:ext uri="{FF2B5EF4-FFF2-40B4-BE49-F238E27FC236}">
                <a16:creationId xmlns:a16="http://schemas.microsoft.com/office/drawing/2014/main" id="{FA880627-E3F5-2CB0-8E2D-3330FE53D92C}"/>
              </a:ext>
            </a:extLst>
          </p:cNvPr>
          <p:cNvSpPr/>
          <p:nvPr/>
        </p:nvSpPr>
        <p:spPr>
          <a:xfrm>
            <a:off x="4531667" y="2502595"/>
            <a:ext cx="2850713" cy="356235"/>
          </a:xfrm>
          <a:prstGeom prst="rect">
            <a:avLst/>
          </a:prstGeom>
          <a:noFill/>
          <a:ln/>
        </p:spPr>
        <p:txBody>
          <a:bodyPr wrap="none" lIns="0" tIns="0" rIns="0" bIns="0" rtlCol="0" anchor="t"/>
          <a:lstStyle/>
          <a:p>
            <a:pPr>
              <a:lnSpc>
                <a:spcPts val="2800"/>
              </a:lnSpc>
            </a:pPr>
            <a:r>
              <a:rPr lang="en-US" b="1" dirty="0">
                <a:solidFill>
                  <a:srgbClr val="00B0F0"/>
                </a:solidFill>
                <a:latin typeface="Barlow Bold" pitchFamily="34" charset="0"/>
                <a:ea typeface="Barlow Bold" pitchFamily="34" charset="-122"/>
              </a:rPr>
              <a:t>Subtraction (-)</a:t>
            </a:r>
          </a:p>
        </p:txBody>
      </p:sp>
      <p:sp>
        <p:nvSpPr>
          <p:cNvPr id="23" name="Text 8">
            <a:extLst>
              <a:ext uri="{FF2B5EF4-FFF2-40B4-BE49-F238E27FC236}">
                <a16:creationId xmlns:a16="http://schemas.microsoft.com/office/drawing/2014/main" id="{1271A56A-114C-E793-4F47-F21C2A69732E}"/>
              </a:ext>
            </a:extLst>
          </p:cNvPr>
          <p:cNvSpPr/>
          <p:nvPr/>
        </p:nvSpPr>
        <p:spPr>
          <a:xfrm>
            <a:off x="4545114" y="2800470"/>
            <a:ext cx="3001447" cy="693420"/>
          </a:xfrm>
          <a:prstGeom prst="rect">
            <a:avLst/>
          </a:prstGeom>
          <a:noFill/>
          <a:ln/>
        </p:spPr>
        <p:txBody>
          <a:bodyPr wrap="square" lIns="0" tIns="0" rIns="0" bIns="0" rtlCol="0" anchor="t"/>
          <a:lstStyle/>
          <a:p>
            <a:pPr marL="0" indent="0">
              <a:lnSpc>
                <a:spcPts val="2700"/>
              </a:lnSpc>
              <a:buNone/>
            </a:pPr>
            <a:r>
              <a:rPr lang="en-US" sz="1400" dirty="0">
                <a:latin typeface="Montserrat" pitchFamily="34" charset="0"/>
                <a:ea typeface="Montserrat" pitchFamily="34" charset="-122"/>
                <a:cs typeface="Montserrat" pitchFamily="34" charset="-120"/>
              </a:rPr>
              <a:t>Subtract one number from another.</a:t>
            </a:r>
            <a:endParaRPr lang="en-US" sz="1400" dirty="0"/>
          </a:p>
        </p:txBody>
      </p:sp>
      <p:sp>
        <p:nvSpPr>
          <p:cNvPr id="24" name="Text 10">
            <a:extLst>
              <a:ext uri="{FF2B5EF4-FFF2-40B4-BE49-F238E27FC236}">
                <a16:creationId xmlns:a16="http://schemas.microsoft.com/office/drawing/2014/main" id="{9129B0C5-9079-A424-1249-98D763DCA4C2}"/>
              </a:ext>
            </a:extLst>
          </p:cNvPr>
          <p:cNvSpPr/>
          <p:nvPr/>
        </p:nvSpPr>
        <p:spPr>
          <a:xfrm>
            <a:off x="339328" y="4201624"/>
            <a:ext cx="184666" cy="342067"/>
          </a:xfrm>
          <a:prstGeom prst="rect">
            <a:avLst/>
          </a:prstGeom>
          <a:noFill/>
          <a:ln/>
        </p:spPr>
        <p:txBody>
          <a:bodyPr wrap="none" lIns="0" tIns="0" rIns="0" bIns="0" rtlCol="0" anchor="t"/>
          <a:lstStyle/>
          <a:p>
            <a:pPr marL="0" indent="0" algn="ctr">
              <a:lnSpc>
                <a:spcPts val="2650"/>
              </a:lnSpc>
              <a:buNone/>
            </a:pPr>
            <a:r>
              <a:rPr lang="en-US" sz="2000" b="1" dirty="0">
                <a:solidFill>
                  <a:srgbClr val="00B0F0"/>
                </a:solidFill>
                <a:latin typeface="Barlow Bold" pitchFamily="34" charset="0"/>
                <a:ea typeface="Barlow Bold" pitchFamily="34" charset="-122"/>
                <a:cs typeface="Barlow Bold" pitchFamily="34" charset="-120"/>
              </a:rPr>
              <a:t>3</a:t>
            </a:r>
            <a:endParaRPr lang="en-US" sz="2000" dirty="0">
              <a:solidFill>
                <a:srgbClr val="00B0F0"/>
              </a:solidFill>
            </a:endParaRPr>
          </a:p>
        </p:txBody>
      </p:sp>
      <p:sp>
        <p:nvSpPr>
          <p:cNvPr id="25" name="Text 11">
            <a:extLst>
              <a:ext uri="{FF2B5EF4-FFF2-40B4-BE49-F238E27FC236}">
                <a16:creationId xmlns:a16="http://schemas.microsoft.com/office/drawing/2014/main" id="{EFD4698B-A88C-B87B-1A9A-87853A95D0BB}"/>
              </a:ext>
            </a:extLst>
          </p:cNvPr>
          <p:cNvSpPr/>
          <p:nvPr/>
        </p:nvSpPr>
        <p:spPr>
          <a:xfrm>
            <a:off x="661620" y="4205054"/>
            <a:ext cx="2850713" cy="356235"/>
          </a:xfrm>
          <a:prstGeom prst="rect">
            <a:avLst/>
          </a:prstGeom>
          <a:noFill/>
          <a:ln/>
        </p:spPr>
        <p:txBody>
          <a:bodyPr wrap="none" lIns="0" tIns="0" rIns="0" bIns="0" rtlCol="0" anchor="t"/>
          <a:lstStyle/>
          <a:p>
            <a:pPr marL="0" indent="0">
              <a:lnSpc>
                <a:spcPts val="2800"/>
              </a:lnSpc>
              <a:buNone/>
            </a:pPr>
            <a:r>
              <a:rPr lang="en-US" b="1" dirty="0">
                <a:solidFill>
                  <a:srgbClr val="00B0F0"/>
                </a:solidFill>
                <a:latin typeface="Barlow Bold" pitchFamily="34" charset="0"/>
                <a:ea typeface="Barlow Bold" pitchFamily="34" charset="-122"/>
              </a:rPr>
              <a:t>Multiplication</a:t>
            </a:r>
            <a:r>
              <a:rPr lang="en-US" b="1" dirty="0">
                <a:solidFill>
                  <a:srgbClr val="00B0F0"/>
                </a:solidFill>
                <a:latin typeface="Barlow Bold" pitchFamily="34" charset="0"/>
                <a:ea typeface="Barlow Bold" pitchFamily="34" charset="-122"/>
                <a:cs typeface="Barlow Bold" pitchFamily="34" charset="-120"/>
              </a:rPr>
              <a:t> (*)</a:t>
            </a:r>
            <a:endParaRPr lang="en-US" dirty="0">
              <a:solidFill>
                <a:srgbClr val="00B0F0"/>
              </a:solidFill>
            </a:endParaRPr>
          </a:p>
        </p:txBody>
      </p:sp>
      <p:sp>
        <p:nvSpPr>
          <p:cNvPr id="26" name="Text 12">
            <a:extLst>
              <a:ext uri="{FF2B5EF4-FFF2-40B4-BE49-F238E27FC236}">
                <a16:creationId xmlns:a16="http://schemas.microsoft.com/office/drawing/2014/main" id="{F271D4E9-DB91-2FD8-7550-B48132B80CF5}"/>
              </a:ext>
            </a:extLst>
          </p:cNvPr>
          <p:cNvSpPr/>
          <p:nvPr/>
        </p:nvSpPr>
        <p:spPr>
          <a:xfrm>
            <a:off x="663418" y="4547893"/>
            <a:ext cx="3001447" cy="693420"/>
          </a:xfrm>
          <a:prstGeom prst="rect">
            <a:avLst/>
          </a:prstGeom>
          <a:noFill/>
          <a:ln/>
        </p:spPr>
        <p:txBody>
          <a:bodyPr wrap="square" lIns="0" tIns="0" rIns="0" bIns="0" rtlCol="0" anchor="t"/>
          <a:lstStyle/>
          <a:p>
            <a:pPr marL="0" indent="0">
              <a:lnSpc>
                <a:spcPts val="2700"/>
              </a:lnSpc>
              <a:buNone/>
            </a:pPr>
            <a:r>
              <a:rPr lang="en-US" sz="1400" dirty="0">
                <a:latin typeface="Montserrat" pitchFamily="34" charset="0"/>
                <a:ea typeface="Montserrat" pitchFamily="34" charset="-122"/>
                <a:cs typeface="Montserrat" pitchFamily="34" charset="-120"/>
              </a:rPr>
              <a:t>Multiply two or more numbers.</a:t>
            </a:r>
            <a:endParaRPr lang="en-US" sz="1400" dirty="0"/>
          </a:p>
        </p:txBody>
      </p:sp>
      <p:sp>
        <p:nvSpPr>
          <p:cNvPr id="27" name="Text 14">
            <a:extLst>
              <a:ext uri="{FF2B5EF4-FFF2-40B4-BE49-F238E27FC236}">
                <a16:creationId xmlns:a16="http://schemas.microsoft.com/office/drawing/2014/main" id="{44FA3FAF-6186-285E-05B4-C103F5D1EB14}"/>
              </a:ext>
            </a:extLst>
          </p:cNvPr>
          <p:cNvSpPr/>
          <p:nvPr/>
        </p:nvSpPr>
        <p:spPr>
          <a:xfrm>
            <a:off x="4236847" y="4295753"/>
            <a:ext cx="206931" cy="342067"/>
          </a:xfrm>
          <a:prstGeom prst="rect">
            <a:avLst/>
          </a:prstGeom>
          <a:noFill/>
          <a:ln/>
        </p:spPr>
        <p:txBody>
          <a:bodyPr wrap="none" lIns="0" tIns="0" rIns="0" bIns="0" rtlCol="0" anchor="t"/>
          <a:lstStyle/>
          <a:p>
            <a:pPr marL="0" indent="0" algn="ctr">
              <a:lnSpc>
                <a:spcPts val="2650"/>
              </a:lnSpc>
              <a:buNone/>
            </a:pPr>
            <a:r>
              <a:rPr lang="en-US" sz="2000" b="1" dirty="0">
                <a:solidFill>
                  <a:srgbClr val="00B0F0"/>
                </a:solidFill>
                <a:latin typeface="Barlow Bold" pitchFamily="34" charset="0"/>
                <a:ea typeface="Barlow Bold" pitchFamily="34" charset="-122"/>
                <a:cs typeface="Barlow Bold" pitchFamily="34" charset="-120"/>
              </a:rPr>
              <a:t>4</a:t>
            </a:r>
            <a:endParaRPr lang="en-US" sz="2000" dirty="0">
              <a:solidFill>
                <a:srgbClr val="00B0F0"/>
              </a:solidFill>
            </a:endParaRPr>
          </a:p>
        </p:txBody>
      </p:sp>
      <p:sp>
        <p:nvSpPr>
          <p:cNvPr id="28" name="Text 15">
            <a:extLst>
              <a:ext uri="{FF2B5EF4-FFF2-40B4-BE49-F238E27FC236}">
                <a16:creationId xmlns:a16="http://schemas.microsoft.com/office/drawing/2014/main" id="{65B67C66-8D5A-5211-B8F9-1DE1F4A613B5}"/>
              </a:ext>
            </a:extLst>
          </p:cNvPr>
          <p:cNvSpPr/>
          <p:nvPr/>
        </p:nvSpPr>
        <p:spPr>
          <a:xfrm>
            <a:off x="4558561" y="4276913"/>
            <a:ext cx="2850713" cy="356235"/>
          </a:xfrm>
          <a:prstGeom prst="rect">
            <a:avLst/>
          </a:prstGeom>
          <a:noFill/>
          <a:ln/>
        </p:spPr>
        <p:txBody>
          <a:bodyPr wrap="none" lIns="0" tIns="0" rIns="0" bIns="0" rtlCol="0" anchor="t"/>
          <a:lstStyle/>
          <a:p>
            <a:pPr marL="0" indent="0">
              <a:lnSpc>
                <a:spcPts val="2800"/>
              </a:lnSpc>
              <a:buNone/>
            </a:pPr>
            <a:r>
              <a:rPr lang="en-US" b="1" dirty="0">
                <a:solidFill>
                  <a:srgbClr val="00B0F0"/>
                </a:solidFill>
                <a:latin typeface="Barlow Bold" pitchFamily="34" charset="0"/>
                <a:ea typeface="Barlow Bold" pitchFamily="34" charset="-122"/>
                <a:cs typeface="Barlow Bold" pitchFamily="34" charset="-120"/>
              </a:rPr>
              <a:t>Division (/)</a:t>
            </a:r>
            <a:endParaRPr lang="en-US" dirty="0">
              <a:solidFill>
                <a:srgbClr val="00B0F0"/>
              </a:solidFill>
            </a:endParaRPr>
          </a:p>
        </p:txBody>
      </p:sp>
      <p:sp>
        <p:nvSpPr>
          <p:cNvPr id="29" name="Text 16">
            <a:extLst>
              <a:ext uri="{FF2B5EF4-FFF2-40B4-BE49-F238E27FC236}">
                <a16:creationId xmlns:a16="http://schemas.microsoft.com/office/drawing/2014/main" id="{C3F86C98-21ED-0AA1-E167-5AB8F2752ED8}"/>
              </a:ext>
            </a:extLst>
          </p:cNvPr>
          <p:cNvSpPr/>
          <p:nvPr/>
        </p:nvSpPr>
        <p:spPr>
          <a:xfrm>
            <a:off x="4518220" y="4574787"/>
            <a:ext cx="3001447" cy="693420"/>
          </a:xfrm>
          <a:prstGeom prst="rect">
            <a:avLst/>
          </a:prstGeom>
          <a:noFill/>
          <a:ln/>
        </p:spPr>
        <p:txBody>
          <a:bodyPr wrap="square" lIns="0" tIns="0" rIns="0" bIns="0" rtlCol="0" anchor="t"/>
          <a:lstStyle/>
          <a:p>
            <a:pPr marL="0" indent="0">
              <a:lnSpc>
                <a:spcPts val="2700"/>
              </a:lnSpc>
              <a:buNone/>
            </a:pPr>
            <a:r>
              <a:rPr lang="en-US" sz="1400" dirty="0">
                <a:latin typeface="Montserrat" pitchFamily="34" charset="0"/>
                <a:ea typeface="Montserrat" pitchFamily="34" charset="-122"/>
                <a:cs typeface="Montserrat" pitchFamily="34" charset="-120"/>
              </a:rPr>
              <a:t>Divide one number by another.</a:t>
            </a:r>
            <a:endParaRPr lang="en-US" sz="1400" dirty="0"/>
          </a:p>
        </p:txBody>
      </p:sp>
      <p:sp>
        <p:nvSpPr>
          <p:cNvPr id="42" name="Text 2">
            <a:extLst>
              <a:ext uri="{FF2B5EF4-FFF2-40B4-BE49-F238E27FC236}">
                <a16:creationId xmlns:a16="http://schemas.microsoft.com/office/drawing/2014/main" id="{1045662D-AC4A-0C0C-21F1-C8F550EDBEEE}"/>
              </a:ext>
            </a:extLst>
          </p:cNvPr>
          <p:cNvSpPr/>
          <p:nvPr/>
        </p:nvSpPr>
        <p:spPr>
          <a:xfrm>
            <a:off x="384049" y="2571241"/>
            <a:ext cx="133196" cy="342067"/>
          </a:xfrm>
          <a:prstGeom prst="rect">
            <a:avLst/>
          </a:prstGeom>
          <a:noFill/>
          <a:ln/>
        </p:spPr>
        <p:txBody>
          <a:bodyPr wrap="none" lIns="0" tIns="0" rIns="0" bIns="0" rtlCol="0" anchor="t"/>
          <a:lstStyle/>
          <a:p>
            <a:pPr marL="0" indent="0" algn="ctr">
              <a:lnSpc>
                <a:spcPts val="2650"/>
              </a:lnSpc>
              <a:buNone/>
            </a:pPr>
            <a:r>
              <a:rPr lang="en-US" sz="2000" b="1" dirty="0">
                <a:solidFill>
                  <a:srgbClr val="00B0F0"/>
                </a:solidFill>
                <a:latin typeface="Barlow Bold" pitchFamily="34" charset="0"/>
                <a:ea typeface="Barlow Bold" pitchFamily="34" charset="-122"/>
                <a:cs typeface="Barlow Bold" pitchFamily="34" charset="-120"/>
              </a:rPr>
              <a:t>1</a:t>
            </a:r>
            <a:endParaRPr lang="en-US" sz="2650" dirty="0">
              <a:solidFill>
                <a:srgbClr val="00B0F0"/>
              </a:solidFill>
            </a:endParaRPr>
          </a:p>
        </p:txBody>
      </p:sp>
      <p:pic>
        <p:nvPicPr>
          <p:cNvPr id="4" name="Picture 3">
            <a:extLst>
              <a:ext uri="{FF2B5EF4-FFF2-40B4-BE49-F238E27FC236}">
                <a16:creationId xmlns:a16="http://schemas.microsoft.com/office/drawing/2014/main" id="{98B0B8C3-97F2-16CD-21C8-AE65C45A09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2059"/>
            <a:ext cx="2380952" cy="857143"/>
          </a:xfrm>
          <a:prstGeom prst="rect">
            <a:avLst/>
          </a:prstGeom>
        </p:spPr>
      </p:pic>
      <p:pic>
        <p:nvPicPr>
          <p:cNvPr id="8" name="Picture 7">
            <a:extLst>
              <a:ext uri="{FF2B5EF4-FFF2-40B4-BE49-F238E27FC236}">
                <a16:creationId xmlns:a16="http://schemas.microsoft.com/office/drawing/2014/main" id="{2CF34A64-929A-48B7-4CC2-CF7960BA1D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spTree>
    <p:extLst>
      <p:ext uri="{BB962C8B-B14F-4D97-AF65-F5344CB8AC3E}">
        <p14:creationId xmlns:p14="http://schemas.microsoft.com/office/powerpoint/2010/main" val="3336044845"/>
      </p:ext>
    </p:extLst>
  </p:cSld>
  <p:clrMapOvr>
    <a:masterClrMapping/>
  </p:clrMapOvr>
  <mc:AlternateContent xmlns:mc="http://schemas.openxmlformats.org/markup-compatibility/2006">
    <mc:Choice xmlns:p14="http://schemas.microsoft.com/office/powerpoint/2010/main" Requires="p14">
      <p:transition spd="slow" p14:dur="3900" advClick="0" advTm="5000">
        <p14:glitter pattern="hexagon"/>
      </p:transition>
    </mc:Choice>
    <mc:Fallback>
      <p:transition spd="slow" advClick="0" advTm="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CFEE2B2C-D328-48E5-4A54-7D812F9D8154}"/>
            </a:ext>
          </a:extLst>
        </p:cNvPr>
        <p:cNvGrpSpPr/>
        <p:nvPr/>
      </p:nvGrpSpPr>
      <p:grpSpPr>
        <a:xfrm>
          <a:off x="0" y="0"/>
          <a:ext cx="0" cy="0"/>
          <a:chOff x="0" y="0"/>
          <a:chExt cx="0" cy="0"/>
        </a:xfrm>
      </p:grpSpPr>
      <p:graphicFrame>
        <p:nvGraphicFramePr>
          <p:cNvPr id="18" name="Table 17">
            <a:extLst>
              <a:ext uri="{FF2B5EF4-FFF2-40B4-BE49-F238E27FC236}">
                <a16:creationId xmlns:a16="http://schemas.microsoft.com/office/drawing/2014/main" id="{CFAAAAAE-E2CB-400F-054D-B5FF4318C1D8}"/>
              </a:ext>
            </a:extLst>
          </p:cNvPr>
          <p:cNvGraphicFramePr>
            <a:graphicFrameLocks noGrp="1"/>
          </p:cNvGraphicFramePr>
          <p:nvPr>
            <p:extLst>
              <p:ext uri="{D42A27DB-BD31-4B8C-83A1-F6EECF244321}">
                <p14:modId xmlns:p14="http://schemas.microsoft.com/office/powerpoint/2010/main" val="2427882111"/>
              </p:ext>
            </p:extLst>
          </p:nvPr>
        </p:nvGraphicFramePr>
        <p:xfrm>
          <a:off x="0" y="0"/>
          <a:ext cx="12192000" cy="6858001"/>
        </p:xfrm>
        <a:graphic>
          <a:graphicData uri="http://schemas.openxmlformats.org/drawingml/2006/table">
            <a:tbl>
              <a:tblPr firstRow="1" bandRow="1">
                <a:tableStyleId>{5C22544A-7EE6-4342-B048-85BDC9FD1C3A}</a:tableStyleId>
              </a:tblPr>
              <a:tblGrid>
                <a:gridCol w="887506">
                  <a:extLst>
                    <a:ext uri="{9D8B030D-6E8A-4147-A177-3AD203B41FA5}">
                      <a16:colId xmlns:a16="http://schemas.microsoft.com/office/drawing/2014/main" val="2477467690"/>
                    </a:ext>
                  </a:extLst>
                </a:gridCol>
                <a:gridCol w="3496235">
                  <a:extLst>
                    <a:ext uri="{9D8B030D-6E8A-4147-A177-3AD203B41FA5}">
                      <a16:colId xmlns:a16="http://schemas.microsoft.com/office/drawing/2014/main" val="173418493"/>
                    </a:ext>
                  </a:extLst>
                </a:gridCol>
                <a:gridCol w="7808259">
                  <a:extLst>
                    <a:ext uri="{9D8B030D-6E8A-4147-A177-3AD203B41FA5}">
                      <a16:colId xmlns:a16="http://schemas.microsoft.com/office/drawing/2014/main" val="3248122984"/>
                    </a:ext>
                  </a:extLst>
                </a:gridCol>
              </a:tblGrid>
              <a:tr h="659527">
                <a:tc>
                  <a:txBody>
                    <a:bodyPr/>
                    <a:lstStyle/>
                    <a:p>
                      <a:pPr algn="ctr"/>
                      <a:r>
                        <a:rPr lang="en-IN" sz="2000" dirty="0" err="1">
                          <a:solidFill>
                            <a:schemeClr val="tx1">
                              <a:lumMod val="85000"/>
                            </a:schemeClr>
                          </a:solidFill>
                          <a:effectLst>
                            <a:outerShdw blurRad="38100" dist="38100" dir="2700000" algn="tl">
                              <a:srgbClr val="000000">
                                <a:alpha val="43137"/>
                              </a:srgbClr>
                            </a:outerShdw>
                          </a:effectLst>
                        </a:rPr>
                        <a:t>Sr.No</a:t>
                      </a:r>
                      <a:endParaRPr lang="en-IN" sz="2000" dirty="0">
                        <a:solidFill>
                          <a:schemeClr val="tx1">
                            <a:lumMod val="85000"/>
                          </a:schemeClr>
                        </a:solidFill>
                        <a:effectLst>
                          <a:outerShdw blurRad="38100" dist="38100" dir="2700000" algn="tl">
                            <a:srgbClr val="000000">
                              <a:alpha val="43137"/>
                            </a:srgbClr>
                          </a:outerShdw>
                        </a:effectLst>
                      </a:endParaRPr>
                    </a:p>
                  </a:txBody>
                  <a:tcPr anchor="ctr">
                    <a:solidFill>
                      <a:schemeClr val="bg2">
                        <a:lumMod val="50000"/>
                      </a:schemeClr>
                    </a:solidFill>
                  </a:tcPr>
                </a:tc>
                <a:tc>
                  <a:txBody>
                    <a:bodyPr/>
                    <a:lstStyle/>
                    <a:p>
                      <a:pPr algn="ctr"/>
                      <a:r>
                        <a:rPr lang="en-IN" sz="2000" dirty="0">
                          <a:solidFill>
                            <a:schemeClr val="tx1">
                              <a:lumMod val="85000"/>
                            </a:schemeClr>
                          </a:solidFill>
                          <a:effectLst>
                            <a:outerShdw blurRad="38100" dist="38100" dir="2700000" algn="tl">
                              <a:srgbClr val="000000">
                                <a:alpha val="43137"/>
                              </a:srgbClr>
                            </a:outerShdw>
                          </a:effectLst>
                        </a:rPr>
                        <a:t>Challenges</a:t>
                      </a:r>
                    </a:p>
                  </a:txBody>
                  <a:tcPr anchor="ctr">
                    <a:solidFill>
                      <a:schemeClr val="bg2">
                        <a:lumMod val="50000"/>
                      </a:schemeClr>
                    </a:solidFill>
                  </a:tcPr>
                </a:tc>
                <a:tc>
                  <a:txBody>
                    <a:bodyPr/>
                    <a:lstStyle/>
                    <a:p>
                      <a:pPr algn="ctr"/>
                      <a:r>
                        <a:rPr lang="en-IN" sz="2000" dirty="0">
                          <a:solidFill>
                            <a:schemeClr val="tx1">
                              <a:lumMod val="85000"/>
                            </a:schemeClr>
                          </a:solidFill>
                          <a:effectLst>
                            <a:outerShdw blurRad="38100" dist="38100" dir="2700000" algn="tl">
                              <a:srgbClr val="000000">
                                <a:alpha val="43137"/>
                              </a:srgbClr>
                            </a:outerShdw>
                          </a:effectLst>
                        </a:rPr>
                        <a:t>Solutions</a:t>
                      </a:r>
                    </a:p>
                  </a:txBody>
                  <a:tcPr anchor="ctr">
                    <a:solidFill>
                      <a:schemeClr val="bg2">
                        <a:lumMod val="50000"/>
                      </a:schemeClr>
                    </a:solidFill>
                  </a:tcPr>
                </a:tc>
                <a:extLst>
                  <a:ext uri="{0D108BD9-81ED-4DB2-BD59-A6C34878D82A}">
                    <a16:rowId xmlns:a16="http://schemas.microsoft.com/office/drawing/2014/main" val="3139833672"/>
                  </a:ext>
                </a:extLst>
              </a:tr>
              <a:tr h="884036">
                <a:tc>
                  <a:txBody>
                    <a:bodyPr/>
                    <a:lstStyle/>
                    <a:p>
                      <a:pPr algn="ctr"/>
                      <a:r>
                        <a:rPr lang="en-IN" sz="1800" dirty="0">
                          <a:solidFill>
                            <a:schemeClr val="tx1">
                              <a:lumMod val="85000"/>
                            </a:schemeClr>
                          </a:solidFill>
                        </a:rPr>
                        <a:t>1</a:t>
                      </a:r>
                    </a:p>
                  </a:txBody>
                  <a:tcPr>
                    <a:solidFill>
                      <a:schemeClr val="bg2">
                        <a:lumMod val="50000"/>
                      </a:schemeClr>
                    </a:solidFill>
                  </a:tcPr>
                </a:tc>
                <a:tc>
                  <a:txBody>
                    <a:bodyPr/>
                    <a:lstStyle/>
                    <a:p>
                      <a:pPr algn="l"/>
                      <a:r>
                        <a:rPr lang="en-IN" sz="1800" dirty="0">
                          <a:solidFill>
                            <a:schemeClr val="tx1">
                              <a:lumMod val="85000"/>
                            </a:schemeClr>
                          </a:solidFill>
                        </a:rPr>
                        <a:t>Designing the UI Layout</a:t>
                      </a:r>
                    </a:p>
                  </a:txBody>
                  <a:tcPr>
                    <a:solidFill>
                      <a:schemeClr val="bg2">
                        <a:lumMod val="50000"/>
                      </a:schemeClr>
                    </a:solidFill>
                  </a:tcPr>
                </a:tc>
                <a:tc>
                  <a:txBody>
                    <a:bodyPr/>
                    <a:lstStyle/>
                    <a:p>
                      <a:pPr algn="l"/>
                      <a:r>
                        <a:rPr lang="en-US" sz="1800" dirty="0">
                          <a:solidFill>
                            <a:schemeClr val="tx1">
                              <a:lumMod val="85000"/>
                            </a:schemeClr>
                          </a:solidFill>
                        </a:rPr>
                        <a:t>Used </a:t>
                      </a:r>
                      <a:r>
                        <a:rPr lang="en-US" sz="1800" dirty="0" err="1">
                          <a:solidFill>
                            <a:schemeClr val="tx1">
                              <a:lumMod val="85000"/>
                            </a:schemeClr>
                          </a:solidFill>
                        </a:rPr>
                        <a:t>Tkinter's</a:t>
                      </a:r>
                      <a:r>
                        <a:rPr lang="en-US" sz="1800" dirty="0">
                          <a:solidFill>
                            <a:schemeClr val="tx1">
                              <a:lumMod val="85000"/>
                            </a:schemeClr>
                          </a:solidFill>
                        </a:rPr>
                        <a:t> Frame, Label, and Button widgets to structure the layout properly. Used grid() and pack() for better placement.</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1527007581"/>
                  </a:ext>
                </a:extLst>
              </a:tr>
              <a:tr h="799848">
                <a:tc>
                  <a:txBody>
                    <a:bodyPr/>
                    <a:lstStyle/>
                    <a:p>
                      <a:pPr algn="ctr"/>
                      <a:r>
                        <a:rPr lang="en-IN" sz="1800" dirty="0">
                          <a:solidFill>
                            <a:schemeClr val="tx1">
                              <a:lumMod val="85000"/>
                            </a:schemeClr>
                          </a:solidFill>
                        </a:rPr>
                        <a:t>2</a:t>
                      </a:r>
                    </a:p>
                  </a:txBody>
                  <a:tcPr>
                    <a:solidFill>
                      <a:schemeClr val="bg2">
                        <a:lumMod val="50000"/>
                      </a:schemeClr>
                    </a:solidFill>
                  </a:tcPr>
                </a:tc>
                <a:tc>
                  <a:txBody>
                    <a:bodyPr/>
                    <a:lstStyle/>
                    <a:p>
                      <a:pPr algn="l"/>
                      <a:r>
                        <a:rPr lang="en-IN" sz="1800" dirty="0">
                          <a:solidFill>
                            <a:schemeClr val="tx1">
                              <a:lumMod val="85000"/>
                            </a:schemeClr>
                          </a:solidFill>
                        </a:rPr>
                        <a:t>Button Click Event Handling</a:t>
                      </a:r>
                    </a:p>
                  </a:txBody>
                  <a:tcPr>
                    <a:solidFill>
                      <a:schemeClr val="bg2">
                        <a:lumMod val="50000"/>
                      </a:schemeClr>
                    </a:solidFill>
                  </a:tcPr>
                </a:tc>
                <a:tc>
                  <a:txBody>
                    <a:bodyPr/>
                    <a:lstStyle/>
                    <a:p>
                      <a:pPr algn="l"/>
                      <a:r>
                        <a:rPr lang="en-US" sz="1800" dirty="0">
                          <a:solidFill>
                            <a:schemeClr val="tx1">
                              <a:lumMod val="85000"/>
                            </a:schemeClr>
                          </a:solidFill>
                        </a:rPr>
                        <a:t>Implemented event-driven programming using </a:t>
                      </a:r>
                      <a:r>
                        <a:rPr lang="en-US" sz="1800" dirty="0" err="1">
                          <a:solidFill>
                            <a:schemeClr val="tx1">
                              <a:lumMod val="85000"/>
                            </a:schemeClr>
                          </a:solidFill>
                        </a:rPr>
                        <a:t>Tkinter’s</a:t>
                      </a:r>
                      <a:r>
                        <a:rPr lang="en-US" sz="1800" dirty="0">
                          <a:solidFill>
                            <a:schemeClr val="tx1">
                              <a:lumMod val="85000"/>
                            </a:schemeClr>
                          </a:solidFill>
                        </a:rPr>
                        <a:t> command parameter in Button widgets to handle user inputs dynamically.</a:t>
                      </a:r>
                    </a:p>
                  </a:txBody>
                  <a:tcPr>
                    <a:solidFill>
                      <a:schemeClr val="bg2">
                        <a:lumMod val="50000"/>
                      </a:schemeClr>
                    </a:solidFill>
                  </a:tcPr>
                </a:tc>
                <a:extLst>
                  <a:ext uri="{0D108BD9-81ED-4DB2-BD59-A6C34878D82A}">
                    <a16:rowId xmlns:a16="http://schemas.microsoft.com/office/drawing/2014/main" val="971349760"/>
                  </a:ext>
                </a:extLst>
              </a:tr>
              <a:tr h="831635">
                <a:tc>
                  <a:txBody>
                    <a:bodyPr/>
                    <a:lstStyle/>
                    <a:p>
                      <a:pPr algn="ctr"/>
                      <a:r>
                        <a:rPr lang="en-IN" sz="1800" dirty="0">
                          <a:solidFill>
                            <a:schemeClr val="tx1">
                              <a:lumMod val="85000"/>
                            </a:schemeClr>
                          </a:solidFill>
                        </a:rPr>
                        <a:t>3</a:t>
                      </a:r>
                    </a:p>
                  </a:txBody>
                  <a:tcPr>
                    <a:solidFill>
                      <a:schemeClr val="bg2">
                        <a:lumMod val="50000"/>
                      </a:schemeClr>
                    </a:solidFill>
                  </a:tcPr>
                </a:tc>
                <a:tc>
                  <a:txBody>
                    <a:bodyPr/>
                    <a:lstStyle/>
                    <a:p>
                      <a:pPr algn="l"/>
                      <a:r>
                        <a:rPr lang="en-US" sz="1800" dirty="0">
                          <a:solidFill>
                            <a:schemeClr val="tx1">
                              <a:lumMod val="85000"/>
                            </a:schemeClr>
                          </a:solidFill>
                        </a:rPr>
                        <a:t>Displaying and Updating Input Values</a:t>
                      </a:r>
                      <a:endParaRPr lang="en-IN" sz="1800" dirty="0">
                        <a:solidFill>
                          <a:schemeClr val="tx1">
                            <a:lumMod val="85000"/>
                          </a:schemeClr>
                        </a:solidFill>
                      </a:endParaRPr>
                    </a:p>
                  </a:txBody>
                  <a:tcPr>
                    <a:solidFill>
                      <a:schemeClr val="bg2">
                        <a:lumMod val="50000"/>
                      </a:schemeClr>
                    </a:solidFill>
                  </a:tcPr>
                </a:tc>
                <a:tc>
                  <a:txBody>
                    <a:bodyPr/>
                    <a:lstStyle/>
                    <a:p>
                      <a:pPr algn="l"/>
                      <a:r>
                        <a:rPr lang="en-US" sz="1800" dirty="0">
                          <a:solidFill>
                            <a:schemeClr val="tx1">
                              <a:lumMod val="85000"/>
                            </a:schemeClr>
                          </a:solidFill>
                        </a:rPr>
                        <a:t>Used </a:t>
                      </a:r>
                      <a:r>
                        <a:rPr lang="en-US" sz="1800" dirty="0" err="1">
                          <a:solidFill>
                            <a:schemeClr val="tx1">
                              <a:lumMod val="85000"/>
                            </a:schemeClr>
                          </a:solidFill>
                        </a:rPr>
                        <a:t>StringVar</a:t>
                      </a:r>
                      <a:r>
                        <a:rPr lang="en-US" sz="1800" dirty="0">
                          <a:solidFill>
                            <a:schemeClr val="tx1">
                              <a:lumMod val="85000"/>
                            </a:schemeClr>
                          </a:solidFill>
                        </a:rPr>
                        <a:t>() to bind input values to the Entry widget and update them dynamically when a user presses buttons.</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3196251728"/>
                  </a:ext>
                </a:extLst>
              </a:tr>
              <a:tr h="831635">
                <a:tc>
                  <a:txBody>
                    <a:bodyPr/>
                    <a:lstStyle/>
                    <a:p>
                      <a:pPr algn="ctr"/>
                      <a:r>
                        <a:rPr lang="en-IN" sz="1800" dirty="0">
                          <a:solidFill>
                            <a:schemeClr val="tx1">
                              <a:lumMod val="85000"/>
                            </a:schemeClr>
                          </a:solidFill>
                        </a:rPr>
                        <a:t>4</a:t>
                      </a:r>
                    </a:p>
                  </a:txBody>
                  <a:tcPr>
                    <a:solidFill>
                      <a:schemeClr val="bg2">
                        <a:lumMod val="50000"/>
                      </a:schemeClr>
                    </a:solidFill>
                  </a:tcPr>
                </a:tc>
                <a:tc>
                  <a:txBody>
                    <a:bodyPr/>
                    <a:lstStyle/>
                    <a:p>
                      <a:pPr algn="l"/>
                      <a:r>
                        <a:rPr lang="en-IN" sz="1800" dirty="0">
                          <a:solidFill>
                            <a:schemeClr val="tx1">
                              <a:lumMod val="85000"/>
                            </a:schemeClr>
                          </a:solidFill>
                        </a:rPr>
                        <a:t>Handling Mathematical Operations</a:t>
                      </a:r>
                    </a:p>
                  </a:txBody>
                  <a:tcPr>
                    <a:solidFill>
                      <a:schemeClr val="bg2">
                        <a:lumMod val="50000"/>
                      </a:schemeClr>
                    </a:solidFill>
                  </a:tcPr>
                </a:tc>
                <a:tc>
                  <a:txBody>
                    <a:bodyPr/>
                    <a:lstStyle/>
                    <a:p>
                      <a:pPr algn="l"/>
                      <a:r>
                        <a:rPr lang="en-US" sz="1800" dirty="0">
                          <a:solidFill>
                            <a:schemeClr val="tx1">
                              <a:lumMod val="85000"/>
                            </a:schemeClr>
                          </a:solidFill>
                        </a:rPr>
                        <a:t>Used Python’s eval() function to compute expressions, ensuring input validation to prevent errors or security risks.</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2624727418"/>
                  </a:ext>
                </a:extLst>
              </a:tr>
              <a:tr h="831635">
                <a:tc>
                  <a:txBody>
                    <a:bodyPr/>
                    <a:lstStyle/>
                    <a:p>
                      <a:pPr algn="ctr"/>
                      <a:r>
                        <a:rPr lang="en-IN" sz="1800" dirty="0">
                          <a:solidFill>
                            <a:schemeClr val="tx1">
                              <a:lumMod val="85000"/>
                            </a:schemeClr>
                          </a:solidFill>
                        </a:rPr>
                        <a:t>5</a:t>
                      </a:r>
                    </a:p>
                  </a:txBody>
                  <a:tcPr>
                    <a:solidFill>
                      <a:schemeClr val="bg2">
                        <a:lumMod val="50000"/>
                      </a:schemeClr>
                    </a:solidFill>
                  </a:tcPr>
                </a:tc>
                <a:tc>
                  <a:txBody>
                    <a:bodyPr/>
                    <a:lstStyle/>
                    <a:p>
                      <a:pPr algn="l"/>
                      <a:r>
                        <a:rPr lang="en-US" sz="1800" dirty="0">
                          <a:solidFill>
                            <a:schemeClr val="tx1">
                              <a:lumMod val="85000"/>
                            </a:schemeClr>
                          </a:solidFill>
                        </a:rPr>
                        <a:t>Managing Division by Zero Error</a:t>
                      </a:r>
                      <a:endParaRPr lang="en-IN" sz="1800" dirty="0">
                        <a:solidFill>
                          <a:schemeClr val="tx1">
                            <a:lumMod val="85000"/>
                          </a:schemeClr>
                        </a:solidFill>
                      </a:endParaRPr>
                    </a:p>
                  </a:txBody>
                  <a:tcPr>
                    <a:solidFill>
                      <a:schemeClr val="bg2">
                        <a:lumMod val="50000"/>
                      </a:schemeClr>
                    </a:solidFill>
                  </a:tcPr>
                </a:tc>
                <a:tc>
                  <a:txBody>
                    <a:bodyPr/>
                    <a:lstStyle/>
                    <a:p>
                      <a:pPr algn="l"/>
                      <a:r>
                        <a:rPr lang="en-US" sz="1800" dirty="0">
                          <a:solidFill>
                            <a:schemeClr val="tx1">
                              <a:lumMod val="85000"/>
                            </a:schemeClr>
                          </a:solidFill>
                        </a:rPr>
                        <a:t>Implemented error handling using try-except to catch division by zero and display an appropriate message.</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2029117090"/>
                  </a:ext>
                </a:extLst>
              </a:tr>
              <a:tr h="831635">
                <a:tc>
                  <a:txBody>
                    <a:bodyPr/>
                    <a:lstStyle/>
                    <a:p>
                      <a:pPr algn="ctr"/>
                      <a:r>
                        <a:rPr lang="en-IN" sz="1800" dirty="0">
                          <a:solidFill>
                            <a:schemeClr val="tx1">
                              <a:lumMod val="85000"/>
                            </a:schemeClr>
                          </a:solidFill>
                        </a:rPr>
                        <a:t>6</a:t>
                      </a:r>
                    </a:p>
                  </a:txBody>
                  <a:tcPr>
                    <a:solidFill>
                      <a:schemeClr val="bg2">
                        <a:lumMod val="50000"/>
                      </a:schemeClr>
                    </a:solidFill>
                  </a:tcPr>
                </a:tc>
                <a:tc>
                  <a:txBody>
                    <a:bodyPr/>
                    <a:lstStyle/>
                    <a:p>
                      <a:pPr algn="l"/>
                      <a:r>
                        <a:rPr lang="en-IN" sz="1800" dirty="0">
                          <a:solidFill>
                            <a:schemeClr val="tx1">
                              <a:lumMod val="85000"/>
                            </a:schemeClr>
                          </a:solidFill>
                        </a:rPr>
                        <a:t>Handling Keyboard Input</a:t>
                      </a:r>
                    </a:p>
                  </a:txBody>
                  <a:tcPr>
                    <a:solidFill>
                      <a:schemeClr val="bg2">
                        <a:lumMod val="50000"/>
                      </a:schemeClr>
                    </a:solidFill>
                  </a:tcPr>
                </a:tc>
                <a:tc>
                  <a:txBody>
                    <a:bodyPr/>
                    <a:lstStyle/>
                    <a:p>
                      <a:pPr algn="l"/>
                      <a:r>
                        <a:rPr lang="en-US" sz="1800" dirty="0">
                          <a:solidFill>
                            <a:schemeClr val="tx1">
                              <a:lumMod val="85000"/>
                            </a:schemeClr>
                          </a:solidFill>
                        </a:rPr>
                        <a:t>Implemented bind() method to allow users to input numbers and operators using the keyboard.</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1368407177"/>
                  </a:ext>
                </a:extLst>
              </a:tr>
              <a:tr h="1188050">
                <a:tc>
                  <a:txBody>
                    <a:bodyPr/>
                    <a:lstStyle/>
                    <a:p>
                      <a:pPr algn="ctr"/>
                      <a:r>
                        <a:rPr lang="en-IN" sz="1800" dirty="0">
                          <a:solidFill>
                            <a:schemeClr val="tx1">
                              <a:lumMod val="85000"/>
                            </a:schemeClr>
                          </a:solidFill>
                        </a:rPr>
                        <a:t>7</a:t>
                      </a:r>
                    </a:p>
                  </a:txBody>
                  <a:tcPr>
                    <a:solidFill>
                      <a:schemeClr val="bg2">
                        <a:lumMod val="50000"/>
                      </a:schemeClr>
                    </a:solidFill>
                  </a:tcPr>
                </a:tc>
                <a:tc>
                  <a:txBody>
                    <a:bodyPr/>
                    <a:lstStyle/>
                    <a:p>
                      <a:pPr algn="l"/>
                      <a:r>
                        <a:rPr lang="en-US" sz="1800" dirty="0">
                          <a:solidFill>
                            <a:schemeClr val="tx1">
                              <a:lumMod val="85000"/>
                            </a:schemeClr>
                          </a:solidFill>
                        </a:rPr>
                        <a:t>Implementing Light and Dark Theme</a:t>
                      </a:r>
                      <a:endParaRPr lang="en-IN" sz="1800" dirty="0">
                        <a:solidFill>
                          <a:schemeClr val="tx1">
                            <a:lumMod val="85000"/>
                          </a:schemeClr>
                        </a:solidFill>
                      </a:endParaRPr>
                    </a:p>
                  </a:txBody>
                  <a:tcPr>
                    <a:solidFill>
                      <a:schemeClr val="bg2">
                        <a:lumMod val="50000"/>
                      </a:schemeClr>
                    </a:solidFill>
                  </a:tcPr>
                </a:tc>
                <a:tc>
                  <a:txBody>
                    <a:bodyPr/>
                    <a:lstStyle/>
                    <a:p>
                      <a:pPr algn="l"/>
                      <a:r>
                        <a:rPr lang="en-US" sz="1800" dirty="0">
                          <a:solidFill>
                            <a:schemeClr val="tx1">
                              <a:lumMod val="85000"/>
                            </a:schemeClr>
                          </a:solidFill>
                        </a:rPr>
                        <a:t>Added a toggle button that switches between light and dark themes by changing the background color (bg), foreground color (</a:t>
                      </a:r>
                      <a:r>
                        <a:rPr lang="en-US" sz="1800" dirty="0" err="1">
                          <a:solidFill>
                            <a:schemeClr val="tx1">
                              <a:lumMod val="85000"/>
                            </a:schemeClr>
                          </a:solidFill>
                        </a:rPr>
                        <a:t>fg</a:t>
                      </a:r>
                      <a:r>
                        <a:rPr lang="en-US" sz="1800" dirty="0">
                          <a:solidFill>
                            <a:schemeClr val="tx1">
                              <a:lumMod val="85000"/>
                            </a:schemeClr>
                          </a:solidFill>
                        </a:rPr>
                        <a:t>), and button styles dynamically using a function.</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3640592148"/>
                  </a:ext>
                </a:extLst>
              </a:tr>
            </a:tbl>
          </a:graphicData>
        </a:graphic>
      </p:graphicFrame>
    </p:spTree>
    <p:extLst>
      <p:ext uri="{BB962C8B-B14F-4D97-AF65-F5344CB8AC3E}">
        <p14:creationId xmlns:p14="http://schemas.microsoft.com/office/powerpoint/2010/main" val="3446527385"/>
      </p:ext>
    </p:extLst>
  </p:cSld>
  <p:clrMapOvr>
    <a:masterClrMapping/>
  </p:clrMapOvr>
  <mc:AlternateContent xmlns:mc="http://schemas.openxmlformats.org/markup-compatibility/2006">
    <mc:Choice xmlns:p14="http://schemas.microsoft.com/office/powerpoint/2010/main" Requires="p14">
      <p:transition spd="slow" p14:dur="3000" advClick="0" advTm="5000">
        <p14:shred/>
      </p:transition>
    </mc:Choice>
    <mc:Fallback>
      <p:transition spd="slow" advClick="0" advTm="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C0D99C79-909B-B346-CD26-C2DE17CE5B5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352DA09-EB20-1C35-EF23-A2631D955D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2254250"/>
          </a:xfrm>
          <a:prstGeom prst="rect">
            <a:avLst/>
          </a:prstGeom>
        </p:spPr>
      </p:pic>
      <p:sp>
        <p:nvSpPr>
          <p:cNvPr id="5" name="Text 0">
            <a:extLst>
              <a:ext uri="{FF2B5EF4-FFF2-40B4-BE49-F238E27FC236}">
                <a16:creationId xmlns:a16="http://schemas.microsoft.com/office/drawing/2014/main" id="{3400A538-D5D5-8736-00D0-ECBC31D03C0E}"/>
              </a:ext>
            </a:extLst>
          </p:cNvPr>
          <p:cNvSpPr/>
          <p:nvPr/>
        </p:nvSpPr>
        <p:spPr>
          <a:xfrm>
            <a:off x="341452" y="2569277"/>
            <a:ext cx="6773108" cy="712708"/>
          </a:xfrm>
          <a:prstGeom prst="rect">
            <a:avLst/>
          </a:prstGeom>
          <a:noFill/>
          <a:ln/>
        </p:spPr>
        <p:txBody>
          <a:bodyPr wrap="none" lIns="0" tIns="0" rIns="0" bIns="0" rtlCol="0" anchor="t"/>
          <a:lstStyle/>
          <a:p>
            <a:pPr marL="0" indent="0">
              <a:lnSpc>
                <a:spcPts val="5600"/>
              </a:lnSpc>
              <a:buNone/>
            </a:pPr>
            <a:r>
              <a:rPr lang="en-US" sz="4450" b="1" dirty="0">
                <a:solidFill>
                  <a:srgbClr val="00B0F0"/>
                </a:solidFill>
                <a:latin typeface="Arial" panose="020B0604020202020204" pitchFamily="34" charset="0"/>
                <a:ea typeface="Barlow Bold" pitchFamily="34" charset="-122"/>
                <a:cs typeface="Arial" panose="020B0604020202020204" pitchFamily="34" charset="0"/>
              </a:rPr>
              <a:t>References and Links</a:t>
            </a:r>
            <a:endParaRPr lang="en-US" sz="4450" dirty="0">
              <a:solidFill>
                <a:srgbClr val="00B0F0"/>
              </a:solidFill>
              <a:latin typeface="Arial" panose="020B0604020202020204" pitchFamily="34" charset="0"/>
              <a:cs typeface="Arial" panose="020B0604020202020204" pitchFamily="34" charset="0"/>
            </a:endParaRPr>
          </a:p>
        </p:txBody>
      </p:sp>
      <p:sp>
        <p:nvSpPr>
          <p:cNvPr id="11" name="Text 1">
            <a:extLst>
              <a:ext uri="{FF2B5EF4-FFF2-40B4-BE49-F238E27FC236}">
                <a16:creationId xmlns:a16="http://schemas.microsoft.com/office/drawing/2014/main" id="{89BF11F3-1F4B-12D1-DE96-9DA030FF9A97}"/>
              </a:ext>
            </a:extLst>
          </p:cNvPr>
          <p:cNvSpPr/>
          <p:nvPr/>
        </p:nvSpPr>
        <p:spPr>
          <a:xfrm>
            <a:off x="516263" y="4454025"/>
            <a:ext cx="2892266" cy="356235"/>
          </a:xfrm>
          <a:prstGeom prst="rect">
            <a:avLst/>
          </a:prstGeom>
          <a:noFill/>
          <a:ln/>
        </p:spPr>
        <p:txBody>
          <a:bodyPr wrap="none" lIns="0" tIns="0" rIns="0" bIns="0" rtlCol="0" anchor="t"/>
          <a:lstStyle/>
          <a:p>
            <a:pPr marL="0" indent="0" algn="ctr">
              <a:lnSpc>
                <a:spcPts val="2800"/>
              </a:lnSpc>
              <a:buNone/>
            </a:pPr>
            <a:r>
              <a:rPr lang="en-US" sz="2200" b="1" dirty="0">
                <a:latin typeface="Barlow Bold" pitchFamily="34" charset="0"/>
                <a:ea typeface="Barlow Bold" pitchFamily="34" charset="-122"/>
                <a:cs typeface="Barlow Bold" pitchFamily="34" charset="-120"/>
              </a:rPr>
              <a:t>Python Documentation</a:t>
            </a:r>
            <a:endParaRPr lang="en-US" sz="2200" dirty="0"/>
          </a:p>
        </p:txBody>
      </p:sp>
      <p:sp>
        <p:nvSpPr>
          <p:cNvPr id="12" name="Text 2">
            <a:extLst>
              <a:ext uri="{FF2B5EF4-FFF2-40B4-BE49-F238E27FC236}">
                <a16:creationId xmlns:a16="http://schemas.microsoft.com/office/drawing/2014/main" id="{5EF42AF9-8186-57F6-DBF4-0CFC0078C676}"/>
              </a:ext>
            </a:extLst>
          </p:cNvPr>
          <p:cNvSpPr/>
          <p:nvPr/>
        </p:nvSpPr>
        <p:spPr>
          <a:xfrm>
            <a:off x="502816" y="4945356"/>
            <a:ext cx="2905713" cy="693420"/>
          </a:xfrm>
          <a:prstGeom prst="rect">
            <a:avLst/>
          </a:prstGeom>
          <a:noFill/>
          <a:ln/>
        </p:spPr>
        <p:txBody>
          <a:bodyPr wrap="square" lIns="0" tIns="0" rIns="0" bIns="0" rtlCol="0" anchor="t"/>
          <a:lstStyle/>
          <a:p>
            <a:pPr marL="0" indent="0" algn="l">
              <a:lnSpc>
                <a:spcPts val="2700"/>
              </a:lnSpc>
              <a:buNone/>
            </a:pPr>
            <a:r>
              <a:rPr lang="en-US" sz="1700" dirty="0">
                <a:solidFill>
                  <a:srgbClr val="0070C0"/>
                </a:solidFill>
                <a:latin typeface="Montserrat" pitchFamily="34" charset="0"/>
                <a:ea typeface="Montserrat" pitchFamily="34" charset="-122"/>
                <a:cs typeface="Montserrat" pitchFamily="34" charset="-120"/>
                <a:hlinkClick r:id="rId3">
                  <a:extLst>
                    <a:ext uri="{A12FA001-AC4F-418D-AE19-62706E023703}">
                      <ahyp:hlinkClr xmlns:ahyp="http://schemas.microsoft.com/office/drawing/2018/hyperlinkcolor" val="tx"/>
                    </a:ext>
                  </a:extLst>
                </a:hlinkClick>
              </a:rPr>
              <a:t>https://docs.python.org/3/library/tkinter.html</a:t>
            </a:r>
            <a:endParaRPr lang="en-US" sz="1700" dirty="0">
              <a:solidFill>
                <a:srgbClr val="0070C0"/>
              </a:solidFill>
              <a:latin typeface="Montserrat" pitchFamily="34" charset="0"/>
              <a:ea typeface="Montserrat" pitchFamily="34" charset="-122"/>
              <a:cs typeface="Montserrat" pitchFamily="34" charset="-120"/>
            </a:endParaRPr>
          </a:p>
          <a:p>
            <a:pPr marL="0" indent="0" algn="l">
              <a:lnSpc>
                <a:spcPts val="2700"/>
              </a:lnSpc>
              <a:buNone/>
            </a:pPr>
            <a:endParaRPr lang="en-US" sz="1700" dirty="0">
              <a:solidFill>
                <a:srgbClr val="0070C0"/>
              </a:solidFill>
              <a:latin typeface="Montserrat" pitchFamily="34" charset="0"/>
            </a:endParaRPr>
          </a:p>
          <a:p>
            <a:pPr marL="0" indent="0" algn="l">
              <a:lnSpc>
                <a:spcPts val="2700"/>
              </a:lnSpc>
              <a:buNone/>
            </a:pPr>
            <a:endParaRPr lang="en-US" sz="1700" dirty="0">
              <a:solidFill>
                <a:srgbClr val="0070C0"/>
              </a:solidFill>
            </a:endParaRPr>
          </a:p>
        </p:txBody>
      </p:sp>
      <p:sp>
        <p:nvSpPr>
          <p:cNvPr id="13" name="Text 5">
            <a:extLst>
              <a:ext uri="{FF2B5EF4-FFF2-40B4-BE49-F238E27FC236}">
                <a16:creationId xmlns:a16="http://schemas.microsoft.com/office/drawing/2014/main" id="{D3C46D2E-D94D-C7E0-61C3-953DDDCCD236}"/>
              </a:ext>
            </a:extLst>
          </p:cNvPr>
          <p:cNvSpPr/>
          <p:nvPr/>
        </p:nvSpPr>
        <p:spPr>
          <a:xfrm>
            <a:off x="4567180" y="4454025"/>
            <a:ext cx="2850713" cy="356235"/>
          </a:xfrm>
          <a:prstGeom prst="rect">
            <a:avLst/>
          </a:prstGeom>
          <a:noFill/>
          <a:ln/>
        </p:spPr>
        <p:txBody>
          <a:bodyPr wrap="none" lIns="0" tIns="0" rIns="0" bIns="0" rtlCol="0" anchor="t"/>
          <a:lstStyle/>
          <a:p>
            <a:pPr marL="0" indent="0" algn="ctr">
              <a:lnSpc>
                <a:spcPts val="2800"/>
              </a:lnSpc>
              <a:buNone/>
            </a:pPr>
            <a:r>
              <a:rPr lang="en-US" sz="2200" b="1" dirty="0">
                <a:latin typeface="Barlow Bold" pitchFamily="34" charset="0"/>
                <a:ea typeface="Barlow Bold" pitchFamily="34" charset="-122"/>
                <a:cs typeface="Barlow Bold" pitchFamily="34" charset="-120"/>
              </a:rPr>
              <a:t>Open Source Projects</a:t>
            </a:r>
            <a:endParaRPr lang="en-US" sz="2200" dirty="0"/>
          </a:p>
        </p:txBody>
      </p:sp>
      <p:sp>
        <p:nvSpPr>
          <p:cNvPr id="14" name="Text 6">
            <a:extLst>
              <a:ext uri="{FF2B5EF4-FFF2-40B4-BE49-F238E27FC236}">
                <a16:creationId xmlns:a16="http://schemas.microsoft.com/office/drawing/2014/main" id="{6E5AFABF-7485-014E-C75E-7E0389B44232}"/>
              </a:ext>
            </a:extLst>
          </p:cNvPr>
          <p:cNvSpPr/>
          <p:nvPr/>
        </p:nvSpPr>
        <p:spPr>
          <a:xfrm>
            <a:off x="4567179" y="4945356"/>
            <a:ext cx="3729655" cy="693420"/>
          </a:xfrm>
          <a:prstGeom prst="rect">
            <a:avLst/>
          </a:prstGeom>
          <a:noFill/>
          <a:ln/>
        </p:spPr>
        <p:txBody>
          <a:bodyPr wrap="square" lIns="0" tIns="0" rIns="0" bIns="0" rtlCol="0" anchor="t"/>
          <a:lstStyle/>
          <a:p>
            <a:pPr marL="0" indent="0" algn="l">
              <a:lnSpc>
                <a:spcPts val="2700"/>
              </a:lnSpc>
              <a:buNone/>
            </a:pPr>
            <a:r>
              <a:rPr lang="en-US" sz="1700" dirty="0">
                <a:solidFill>
                  <a:srgbClr val="0070C0"/>
                </a:solidFill>
                <a:latin typeface="Montserrat" pitchFamily="34" charset="0"/>
              </a:rPr>
              <a:t>https://www.geeksforgeeks.org/python-simple-gui-calculator-using-tkinter</a:t>
            </a:r>
            <a:r>
              <a:rPr lang="en-US" sz="1700" dirty="0">
                <a:solidFill>
                  <a:srgbClr val="0070C0"/>
                </a:solidFill>
              </a:rPr>
              <a:t>/</a:t>
            </a:r>
          </a:p>
        </p:txBody>
      </p:sp>
      <p:sp>
        <p:nvSpPr>
          <p:cNvPr id="31" name="Text 3">
            <a:extLst>
              <a:ext uri="{FF2B5EF4-FFF2-40B4-BE49-F238E27FC236}">
                <a16:creationId xmlns:a16="http://schemas.microsoft.com/office/drawing/2014/main" id="{C07BF6E8-B115-C0FD-8E1C-46B02BED610D}"/>
              </a:ext>
            </a:extLst>
          </p:cNvPr>
          <p:cNvSpPr/>
          <p:nvPr/>
        </p:nvSpPr>
        <p:spPr>
          <a:xfrm>
            <a:off x="8457863" y="4454025"/>
            <a:ext cx="2850713" cy="356235"/>
          </a:xfrm>
          <a:prstGeom prst="rect">
            <a:avLst/>
          </a:prstGeom>
          <a:noFill/>
          <a:ln/>
        </p:spPr>
        <p:txBody>
          <a:bodyPr wrap="none" lIns="0" tIns="0" rIns="0" bIns="0" rtlCol="0" anchor="t"/>
          <a:lstStyle/>
          <a:p>
            <a:pPr marL="0" indent="0" algn="ctr">
              <a:lnSpc>
                <a:spcPts val="2800"/>
              </a:lnSpc>
              <a:buNone/>
            </a:pPr>
            <a:r>
              <a:rPr lang="en-US" sz="2200" b="1" dirty="0">
                <a:latin typeface="Barlow Bold" pitchFamily="34" charset="0"/>
                <a:ea typeface="Barlow Bold" pitchFamily="34" charset="-122"/>
              </a:rPr>
              <a:t>Websites</a:t>
            </a:r>
            <a:endParaRPr lang="en-US" sz="2200" dirty="0"/>
          </a:p>
        </p:txBody>
      </p:sp>
      <p:sp>
        <p:nvSpPr>
          <p:cNvPr id="32" name="Text 6">
            <a:extLst>
              <a:ext uri="{FF2B5EF4-FFF2-40B4-BE49-F238E27FC236}">
                <a16:creationId xmlns:a16="http://schemas.microsoft.com/office/drawing/2014/main" id="{57ED7DEB-BE71-2FFB-BBAC-49386461D0CA}"/>
              </a:ext>
            </a:extLst>
          </p:cNvPr>
          <p:cNvSpPr/>
          <p:nvPr/>
        </p:nvSpPr>
        <p:spPr>
          <a:xfrm>
            <a:off x="8928507" y="4922945"/>
            <a:ext cx="3232113" cy="693420"/>
          </a:xfrm>
          <a:prstGeom prst="rect">
            <a:avLst/>
          </a:prstGeom>
          <a:noFill/>
          <a:ln/>
        </p:spPr>
        <p:txBody>
          <a:bodyPr wrap="square" lIns="0" tIns="0" rIns="0" bIns="0" rtlCol="0" anchor="t"/>
          <a:lstStyle/>
          <a:p>
            <a:pPr marL="0" indent="0" algn="l">
              <a:lnSpc>
                <a:spcPts val="2700"/>
              </a:lnSpc>
              <a:buNone/>
            </a:pPr>
            <a:r>
              <a:rPr lang="en-US" sz="1700" dirty="0">
                <a:solidFill>
                  <a:srgbClr val="0070C0"/>
                </a:solidFill>
              </a:rPr>
              <a:t>https://www.ascii-code.com/</a:t>
            </a:r>
          </a:p>
        </p:txBody>
      </p:sp>
      <p:pic>
        <p:nvPicPr>
          <p:cNvPr id="2" name="Image 1" descr="preencoded.png">
            <a:extLst>
              <a:ext uri="{FF2B5EF4-FFF2-40B4-BE49-F238E27FC236}">
                <a16:creationId xmlns:a16="http://schemas.microsoft.com/office/drawing/2014/main" id="{C84F6519-F759-9194-26D9-2C66561300CE}"/>
              </a:ext>
            </a:extLst>
          </p:cNvPr>
          <p:cNvPicPr>
            <a:picLocks noChangeAspect="1"/>
          </p:cNvPicPr>
          <p:nvPr/>
        </p:nvPicPr>
        <p:blipFill>
          <a:blip r:embed="rId4"/>
          <a:stretch>
            <a:fillRect/>
          </a:stretch>
        </p:blipFill>
        <p:spPr>
          <a:xfrm>
            <a:off x="1527574" y="3777316"/>
            <a:ext cx="541615" cy="541615"/>
          </a:xfrm>
          <a:prstGeom prst="rect">
            <a:avLst/>
          </a:prstGeom>
        </p:spPr>
      </p:pic>
      <p:pic>
        <p:nvPicPr>
          <p:cNvPr id="4" name="Image 2" descr="preencoded.png">
            <a:extLst>
              <a:ext uri="{FF2B5EF4-FFF2-40B4-BE49-F238E27FC236}">
                <a16:creationId xmlns:a16="http://schemas.microsoft.com/office/drawing/2014/main" id="{FB3EF367-C8E5-EDD6-C60D-BA3839119B7D}"/>
              </a:ext>
            </a:extLst>
          </p:cNvPr>
          <p:cNvPicPr>
            <a:picLocks noChangeAspect="1"/>
          </p:cNvPicPr>
          <p:nvPr/>
        </p:nvPicPr>
        <p:blipFill>
          <a:blip r:embed="rId5"/>
          <a:stretch>
            <a:fillRect/>
          </a:stretch>
        </p:blipFill>
        <p:spPr>
          <a:xfrm>
            <a:off x="9639306" y="3698050"/>
            <a:ext cx="541615" cy="541615"/>
          </a:xfrm>
          <a:prstGeom prst="rect">
            <a:avLst/>
          </a:prstGeom>
        </p:spPr>
      </p:pic>
      <p:pic>
        <p:nvPicPr>
          <p:cNvPr id="6" name="Image 3" descr="preencoded.png">
            <a:extLst>
              <a:ext uri="{FF2B5EF4-FFF2-40B4-BE49-F238E27FC236}">
                <a16:creationId xmlns:a16="http://schemas.microsoft.com/office/drawing/2014/main" id="{4E36CE77-5DB1-6215-9D42-08FE0566C36E}"/>
              </a:ext>
            </a:extLst>
          </p:cNvPr>
          <p:cNvPicPr>
            <a:picLocks noChangeAspect="1"/>
          </p:cNvPicPr>
          <p:nvPr/>
        </p:nvPicPr>
        <p:blipFill>
          <a:blip r:embed="rId6"/>
          <a:stretch>
            <a:fillRect/>
          </a:stretch>
        </p:blipFill>
        <p:spPr>
          <a:xfrm>
            <a:off x="5248566" y="3698050"/>
            <a:ext cx="541615" cy="541615"/>
          </a:xfrm>
          <a:prstGeom prst="rect">
            <a:avLst/>
          </a:prstGeom>
        </p:spPr>
      </p:pic>
    </p:spTree>
    <p:extLst>
      <p:ext uri="{BB962C8B-B14F-4D97-AF65-F5344CB8AC3E}">
        <p14:creationId xmlns:p14="http://schemas.microsoft.com/office/powerpoint/2010/main" val="512540563"/>
      </p:ext>
    </p:extLst>
  </p:cSld>
  <p:clrMapOvr>
    <a:masterClrMapping/>
  </p:clrMapOvr>
  <mc:AlternateContent xmlns:mc="http://schemas.openxmlformats.org/markup-compatibility/2006">
    <mc:Choice xmlns:p14="http://schemas.microsoft.com/office/powerpoint/2010/main" Requires="p14">
      <p:transition spd="slow" p14:dur="1600" advClick="0" advTm="5000">
        <p:blinds dir="vert"/>
      </p:transition>
    </mc:Choice>
    <mc:Fallback>
      <p:transition spd="slow" advClick="0" advTm="5000">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50D138A7-B428-F206-CE6F-EDD746308595}"/>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67E92526-9808-C01B-7213-BD24A0B23E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380952" cy="857143"/>
          </a:xfrm>
          <a:prstGeom prst="rect">
            <a:avLst/>
          </a:prstGeom>
        </p:spPr>
      </p:pic>
      <p:graphicFrame>
        <p:nvGraphicFramePr>
          <p:cNvPr id="15" name="Table 14">
            <a:extLst>
              <a:ext uri="{FF2B5EF4-FFF2-40B4-BE49-F238E27FC236}">
                <a16:creationId xmlns:a16="http://schemas.microsoft.com/office/drawing/2014/main" id="{21394938-B5B4-BDDA-2ECF-ED669979C477}"/>
              </a:ext>
            </a:extLst>
          </p:cNvPr>
          <p:cNvGraphicFramePr>
            <a:graphicFrameLocks noGrp="1"/>
          </p:cNvGraphicFramePr>
          <p:nvPr>
            <p:extLst>
              <p:ext uri="{D42A27DB-BD31-4B8C-83A1-F6EECF244321}">
                <p14:modId xmlns:p14="http://schemas.microsoft.com/office/powerpoint/2010/main" val="43145356"/>
              </p:ext>
            </p:extLst>
          </p:nvPr>
        </p:nvGraphicFramePr>
        <p:xfrm>
          <a:off x="0" y="0"/>
          <a:ext cx="12191999" cy="7090484"/>
        </p:xfrm>
        <a:graphic>
          <a:graphicData uri="http://schemas.openxmlformats.org/drawingml/2006/table">
            <a:tbl>
              <a:tblPr firstRow="1" bandRow="1">
                <a:tableStyleId>{5C22544A-7EE6-4342-B048-85BDC9FD1C3A}</a:tableStyleId>
              </a:tblPr>
              <a:tblGrid>
                <a:gridCol w="1542433">
                  <a:extLst>
                    <a:ext uri="{9D8B030D-6E8A-4147-A177-3AD203B41FA5}">
                      <a16:colId xmlns:a16="http://schemas.microsoft.com/office/drawing/2014/main" val="1799951354"/>
                    </a:ext>
                  </a:extLst>
                </a:gridCol>
                <a:gridCol w="4840941">
                  <a:extLst>
                    <a:ext uri="{9D8B030D-6E8A-4147-A177-3AD203B41FA5}">
                      <a16:colId xmlns:a16="http://schemas.microsoft.com/office/drawing/2014/main" val="4097212941"/>
                    </a:ext>
                  </a:extLst>
                </a:gridCol>
                <a:gridCol w="5808625">
                  <a:extLst>
                    <a:ext uri="{9D8B030D-6E8A-4147-A177-3AD203B41FA5}">
                      <a16:colId xmlns:a16="http://schemas.microsoft.com/office/drawing/2014/main" val="3365617529"/>
                    </a:ext>
                  </a:extLst>
                </a:gridCol>
              </a:tblGrid>
              <a:tr h="1495739">
                <a:tc>
                  <a:txBody>
                    <a:bodyPr/>
                    <a:lstStyle/>
                    <a:p>
                      <a:pPr algn="ctr"/>
                      <a:r>
                        <a:rPr lang="en-IN" sz="2800" dirty="0">
                          <a:solidFill>
                            <a:schemeClr val="tx1"/>
                          </a:solidFill>
                        </a:rPr>
                        <a:t>Sr. No. </a:t>
                      </a:r>
                    </a:p>
                  </a:txBody>
                  <a:tcPr anchor="ctr">
                    <a:solidFill>
                      <a:schemeClr val="bg2">
                        <a:lumMod val="50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800" b="1" dirty="0">
                          <a:solidFill>
                            <a:schemeClr val="tx1"/>
                          </a:solidFill>
                          <a:latin typeface="Barlow Bold" pitchFamily="34" charset="0"/>
                          <a:ea typeface="Barlow Bold" pitchFamily="34" charset="-122"/>
                          <a:cs typeface="Barlow Bold" pitchFamily="34" charset="-120"/>
                        </a:rPr>
                        <a:t>Personal Satisfaction</a:t>
                      </a:r>
                      <a:endParaRPr lang="en-US" sz="2800" dirty="0">
                        <a:solidFill>
                          <a:schemeClr val="tx1"/>
                        </a:solidFill>
                      </a:endParaRPr>
                    </a:p>
                    <a:p>
                      <a:pPr algn="ctr"/>
                      <a:endParaRPr lang="en-IN" dirty="0">
                        <a:solidFill>
                          <a:schemeClr val="tx1"/>
                        </a:solidFill>
                      </a:endParaRPr>
                    </a:p>
                  </a:txBody>
                  <a:tcPr anchor="ctr">
                    <a:solidFill>
                      <a:schemeClr val="bg2">
                        <a:lumMod val="50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800" b="1" kern="1200" dirty="0">
                          <a:solidFill>
                            <a:schemeClr val="tx1"/>
                          </a:solidFill>
                          <a:latin typeface="Barlow Bold" pitchFamily="34" charset="0"/>
                          <a:ea typeface="Barlow Bold" pitchFamily="34" charset="-122"/>
                          <a:cs typeface="Barlow Bold" pitchFamily="34" charset="-120"/>
                        </a:rPr>
                        <a:t>Feature Choices</a:t>
                      </a:r>
                      <a:endParaRPr lang="en-US" sz="2800" b="1" kern="1200" dirty="0">
                        <a:solidFill>
                          <a:schemeClr val="tx1"/>
                        </a:solidFill>
                        <a:latin typeface="Barlow Bold" pitchFamily="34" charset="0"/>
                        <a:ea typeface="Barlow Bold" pitchFamily="34" charset="-122"/>
                      </a:endParaRPr>
                    </a:p>
                    <a:p>
                      <a:pPr algn="ctr"/>
                      <a:endParaRPr lang="en-IN" dirty="0">
                        <a:solidFill>
                          <a:schemeClr val="tx1"/>
                        </a:solidFill>
                      </a:endParaRPr>
                    </a:p>
                  </a:txBody>
                  <a:tcPr anchor="ctr">
                    <a:solidFill>
                      <a:schemeClr val="bg2">
                        <a:lumMod val="50000"/>
                      </a:schemeClr>
                    </a:solidFill>
                  </a:tcPr>
                </a:tc>
                <a:extLst>
                  <a:ext uri="{0D108BD9-81ED-4DB2-BD59-A6C34878D82A}">
                    <a16:rowId xmlns:a16="http://schemas.microsoft.com/office/drawing/2014/main" val="2684884109"/>
                  </a:ext>
                </a:extLst>
              </a:tr>
              <a:tr h="1477726">
                <a:tc>
                  <a:txBody>
                    <a:bodyPr/>
                    <a:lstStyle/>
                    <a:p>
                      <a:pPr algn="ctr"/>
                      <a:r>
                        <a:rPr lang="en-IN" sz="2000" dirty="0">
                          <a:solidFill>
                            <a:schemeClr val="tx1"/>
                          </a:solidFill>
                        </a:rPr>
                        <a:t>1</a:t>
                      </a:r>
                    </a:p>
                  </a:txBody>
                  <a:tcPr>
                    <a:solidFill>
                      <a:schemeClr val="bg2">
                        <a:lumMod val="50000"/>
                      </a:schemeClr>
                    </a:solidFill>
                  </a:tcPr>
                </a:tc>
                <a:tc>
                  <a:txBody>
                    <a:bodyPr/>
                    <a:lstStyle/>
                    <a:p>
                      <a:pPr marL="0" indent="0" algn="l">
                        <a:lnSpc>
                          <a:spcPts val="2700"/>
                        </a:lnSpc>
                        <a:buNone/>
                      </a:pPr>
                      <a:r>
                        <a:rPr lang="en-US" sz="2000" dirty="0">
                          <a:solidFill>
                            <a:schemeClr val="tx1"/>
                          </a:solidFill>
                          <a:latin typeface="Montserrat" pitchFamily="34" charset="0"/>
                          <a:ea typeface="Montserrat" pitchFamily="34" charset="-122"/>
                          <a:cs typeface="Montserrat" pitchFamily="34" charset="-120"/>
                        </a:rPr>
                        <a:t>The joy of tackling technical challenges and finding elegant solutions.</a:t>
                      </a:r>
                      <a:endParaRPr lang="en-US" sz="2000" dirty="0">
                        <a:solidFill>
                          <a:schemeClr val="tx1"/>
                        </a:solidFill>
                      </a:endParaRPr>
                    </a:p>
                    <a:p>
                      <a:pPr algn="l"/>
                      <a:endParaRPr lang="en-IN" sz="2000" dirty="0">
                        <a:solidFill>
                          <a:schemeClr val="tx1"/>
                        </a:solidFill>
                      </a:endParaRPr>
                    </a:p>
                  </a:txBody>
                  <a:tcPr>
                    <a:solidFill>
                      <a:schemeClr val="bg2">
                        <a:lumMod val="50000"/>
                      </a:schemeClr>
                    </a:solidFill>
                  </a:tcPr>
                </a:tc>
                <a:tc>
                  <a:txBody>
                    <a:bodyPr/>
                    <a:lstStyle/>
                    <a:p>
                      <a:pPr algn="l"/>
                      <a:r>
                        <a:rPr lang="en-US" sz="2000" dirty="0">
                          <a:solidFill>
                            <a:schemeClr val="tx1"/>
                          </a:solidFill>
                          <a:latin typeface="Montserrat" pitchFamily="34" charset="0"/>
                          <a:ea typeface="Montserrat" pitchFamily="34" charset="-122"/>
                          <a:cs typeface="Montserrat" pitchFamily="34" charset="-120"/>
                        </a:rPr>
                        <a:t>Essential arithmetic functions for everyday use.</a:t>
                      </a:r>
                      <a:endParaRPr lang="en-IN" sz="2000" dirty="0">
                        <a:solidFill>
                          <a:schemeClr val="tx1"/>
                        </a:solidFill>
                      </a:endParaRPr>
                    </a:p>
                  </a:txBody>
                  <a:tcPr>
                    <a:solidFill>
                      <a:schemeClr val="bg2">
                        <a:lumMod val="50000"/>
                      </a:schemeClr>
                    </a:solidFill>
                  </a:tcPr>
                </a:tc>
                <a:extLst>
                  <a:ext uri="{0D108BD9-81ED-4DB2-BD59-A6C34878D82A}">
                    <a16:rowId xmlns:a16="http://schemas.microsoft.com/office/drawing/2014/main" val="2595609522"/>
                  </a:ext>
                </a:extLst>
              </a:tr>
              <a:tr h="1219456">
                <a:tc>
                  <a:txBody>
                    <a:bodyPr/>
                    <a:lstStyle/>
                    <a:p>
                      <a:pPr algn="ctr"/>
                      <a:r>
                        <a:rPr lang="en-IN" sz="2000" dirty="0">
                          <a:solidFill>
                            <a:schemeClr val="tx1"/>
                          </a:solidFill>
                        </a:rPr>
                        <a:t>2</a:t>
                      </a:r>
                    </a:p>
                  </a:txBody>
                  <a:tcPr>
                    <a:solidFill>
                      <a:schemeClr val="bg2">
                        <a:lumMod val="50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tx1"/>
                          </a:solidFill>
                          <a:latin typeface="Montserrat" pitchFamily="34" charset="0"/>
                          <a:ea typeface="Montserrat" pitchFamily="34" charset="-122"/>
                          <a:cs typeface="Montserrat" pitchFamily="34" charset="-120"/>
                        </a:rPr>
                        <a:t>Exploring different design elements and creating a user-friendly interface.</a:t>
                      </a:r>
                      <a:endParaRPr lang="en-US" sz="2000" dirty="0">
                        <a:solidFill>
                          <a:schemeClr val="tx1"/>
                        </a:solidFill>
                      </a:endParaRPr>
                    </a:p>
                    <a:p>
                      <a:pPr algn="l"/>
                      <a:endParaRPr lang="en-IN" sz="2000" dirty="0">
                        <a:solidFill>
                          <a:schemeClr val="tx1"/>
                        </a:solidFill>
                      </a:endParaRPr>
                    </a:p>
                  </a:txBody>
                  <a:tcPr>
                    <a:solidFill>
                      <a:schemeClr val="bg2">
                        <a:lumMod val="50000"/>
                      </a:schemeClr>
                    </a:solidFill>
                  </a:tcPr>
                </a:tc>
                <a:tc>
                  <a:txBody>
                    <a:bodyPr/>
                    <a:lstStyle/>
                    <a:p>
                      <a:pPr algn="l"/>
                      <a:r>
                        <a:rPr lang="en-US" sz="2000" dirty="0">
                          <a:solidFill>
                            <a:schemeClr val="tx1"/>
                          </a:solidFill>
                          <a:latin typeface="Montserrat" pitchFamily="34" charset="0"/>
                          <a:ea typeface="Montserrat" pitchFamily="34" charset="-122"/>
                          <a:cs typeface="Montserrat" pitchFamily="34" charset="-120"/>
                        </a:rPr>
                        <a:t>Allows users to reset the calculator and start fresh.</a:t>
                      </a:r>
                      <a:endParaRPr lang="en-IN" sz="2000" dirty="0">
                        <a:solidFill>
                          <a:schemeClr val="tx1"/>
                        </a:solidFill>
                      </a:endParaRPr>
                    </a:p>
                  </a:txBody>
                  <a:tcPr>
                    <a:solidFill>
                      <a:schemeClr val="bg2">
                        <a:lumMod val="50000"/>
                      </a:schemeClr>
                    </a:solidFill>
                  </a:tcPr>
                </a:tc>
                <a:extLst>
                  <a:ext uri="{0D108BD9-81ED-4DB2-BD59-A6C34878D82A}">
                    <a16:rowId xmlns:a16="http://schemas.microsoft.com/office/drawing/2014/main" val="520860845"/>
                  </a:ext>
                </a:extLst>
              </a:tr>
              <a:tr h="1169340">
                <a:tc>
                  <a:txBody>
                    <a:bodyPr/>
                    <a:lstStyle/>
                    <a:p>
                      <a:pPr algn="ctr"/>
                      <a:r>
                        <a:rPr lang="en-IN" sz="2000" dirty="0">
                          <a:solidFill>
                            <a:schemeClr val="tx1"/>
                          </a:solidFill>
                        </a:rPr>
                        <a:t>3</a:t>
                      </a:r>
                    </a:p>
                  </a:txBody>
                  <a:tcPr>
                    <a:solidFill>
                      <a:schemeClr val="bg2">
                        <a:lumMod val="50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tx1"/>
                          </a:solidFill>
                          <a:latin typeface="Montserrat" pitchFamily="34" charset="0"/>
                          <a:ea typeface="Montserrat" pitchFamily="34" charset="-122"/>
                          <a:cs typeface="Montserrat" pitchFamily="34" charset="-120"/>
                        </a:rPr>
                        <a:t>The satisfaction of building a working calculator that meets user needs.</a:t>
                      </a:r>
                      <a:endParaRPr lang="en-US" sz="2000" dirty="0">
                        <a:solidFill>
                          <a:schemeClr val="tx1"/>
                        </a:solidFill>
                      </a:endParaRPr>
                    </a:p>
                    <a:p>
                      <a:pPr algn="l"/>
                      <a:endParaRPr lang="en-IN" sz="2000" dirty="0">
                        <a:solidFill>
                          <a:schemeClr val="tx1"/>
                        </a:solidFill>
                      </a:endParaRPr>
                    </a:p>
                  </a:txBody>
                  <a:tcPr>
                    <a:solidFill>
                      <a:schemeClr val="bg2">
                        <a:lumMod val="50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tx1"/>
                          </a:solidFill>
                          <a:latin typeface="Montserrat" pitchFamily="34" charset="0"/>
                          <a:ea typeface="Montserrat" pitchFamily="34" charset="-122"/>
                          <a:cs typeface="Montserrat" pitchFamily="34" charset="-120"/>
                        </a:rPr>
                        <a:t>Ensures robustness and prevents unexpected behavior.</a:t>
                      </a:r>
                      <a:endParaRPr lang="en-US" sz="2000" dirty="0">
                        <a:solidFill>
                          <a:schemeClr val="tx1"/>
                        </a:solidFill>
                      </a:endParaRPr>
                    </a:p>
                    <a:p>
                      <a:pPr algn="l"/>
                      <a:endParaRPr lang="en-IN" sz="2000" dirty="0">
                        <a:solidFill>
                          <a:schemeClr val="tx1"/>
                        </a:solidFill>
                      </a:endParaRPr>
                    </a:p>
                  </a:txBody>
                  <a:tcPr>
                    <a:solidFill>
                      <a:schemeClr val="bg2">
                        <a:lumMod val="50000"/>
                      </a:schemeClr>
                    </a:solidFill>
                  </a:tcPr>
                </a:tc>
                <a:extLst>
                  <a:ext uri="{0D108BD9-81ED-4DB2-BD59-A6C34878D82A}">
                    <a16:rowId xmlns:a16="http://schemas.microsoft.com/office/drawing/2014/main" val="3239939276"/>
                  </a:ext>
                </a:extLst>
              </a:tr>
              <a:tr h="1495739">
                <a:tc>
                  <a:txBody>
                    <a:bodyPr/>
                    <a:lstStyle/>
                    <a:p>
                      <a:pPr algn="ctr"/>
                      <a:r>
                        <a:rPr lang="en-IN" sz="2000" dirty="0">
                          <a:solidFill>
                            <a:schemeClr val="tx1"/>
                          </a:solidFill>
                        </a:rPr>
                        <a:t>4</a:t>
                      </a:r>
                    </a:p>
                  </a:txBody>
                  <a:tcPr>
                    <a:solidFill>
                      <a:schemeClr val="bg2">
                        <a:lumMod val="50000"/>
                      </a:schemeClr>
                    </a:solidFill>
                  </a:tcPr>
                </a:tc>
                <a:tc>
                  <a:txBody>
                    <a:bodyPr/>
                    <a:lstStyle/>
                    <a:p>
                      <a:pPr algn="l"/>
                      <a:r>
                        <a:rPr lang="en-US" sz="2000" kern="1200" dirty="0">
                          <a:solidFill>
                            <a:schemeClr val="tx1"/>
                          </a:solidFill>
                          <a:latin typeface="Montserrat" pitchFamily="34" charset="0"/>
                        </a:rPr>
                        <a:t>The enjoyment of enhancing user experience through customization.</a:t>
                      </a:r>
                      <a:endParaRPr lang="en-IN" sz="2000" kern="1200" dirty="0">
                        <a:solidFill>
                          <a:schemeClr val="tx1"/>
                        </a:solidFill>
                        <a:latin typeface="Montserrat" pitchFamily="34" charset="0"/>
                      </a:endParaRPr>
                    </a:p>
                  </a:txBody>
                  <a:tcPr>
                    <a:solidFill>
                      <a:schemeClr val="bg2">
                        <a:lumMod val="50000"/>
                      </a:schemeClr>
                    </a:solidFill>
                  </a:tcPr>
                </a:tc>
                <a:tc>
                  <a:txBody>
                    <a:bodyPr/>
                    <a:lstStyle/>
                    <a:p>
                      <a:pPr marL="0" algn="l" defTabSz="457200" rtl="0" eaLnBrk="1" latinLnBrk="0" hangingPunct="1"/>
                      <a:r>
                        <a:rPr lang="en-US" sz="2000" kern="1200" dirty="0">
                          <a:solidFill>
                            <a:schemeClr val="tx1"/>
                          </a:solidFill>
                          <a:latin typeface="Montserrat" pitchFamily="34" charset="0"/>
                          <a:ea typeface="+mn-ea"/>
                          <a:cs typeface="+mn-cs"/>
                        </a:rPr>
                        <a:t>Adds light and dark theme options in the Python calculator.</a:t>
                      </a:r>
                      <a:endParaRPr lang="en-IN" sz="2000" kern="1200" dirty="0">
                        <a:solidFill>
                          <a:schemeClr val="tx1"/>
                        </a:solidFill>
                        <a:latin typeface="Montserrat" pitchFamily="34" charset="0"/>
                        <a:ea typeface="+mn-ea"/>
                        <a:cs typeface="+mn-cs"/>
                      </a:endParaRPr>
                    </a:p>
                  </a:txBody>
                  <a:tcPr>
                    <a:solidFill>
                      <a:schemeClr val="bg2">
                        <a:lumMod val="50000"/>
                      </a:schemeClr>
                    </a:solidFill>
                  </a:tcPr>
                </a:tc>
                <a:extLst>
                  <a:ext uri="{0D108BD9-81ED-4DB2-BD59-A6C34878D82A}">
                    <a16:rowId xmlns:a16="http://schemas.microsoft.com/office/drawing/2014/main" val="1214403443"/>
                  </a:ext>
                </a:extLst>
              </a:tr>
            </a:tbl>
          </a:graphicData>
        </a:graphic>
      </p:graphicFrame>
    </p:spTree>
    <p:extLst>
      <p:ext uri="{BB962C8B-B14F-4D97-AF65-F5344CB8AC3E}">
        <p14:creationId xmlns:p14="http://schemas.microsoft.com/office/powerpoint/2010/main" val="2462961037"/>
      </p:ext>
    </p:extLst>
  </p:cSld>
  <p:clrMapOvr>
    <a:masterClrMapping/>
  </p:clrMapOvr>
  <mc:AlternateContent xmlns:mc="http://schemas.openxmlformats.org/markup-compatibility/2006">
    <mc:Choice xmlns:p14="http://schemas.microsoft.com/office/powerpoint/2010/main" Requires="p14">
      <p:transition spd="slow" p14:dur="1200" advClick="0" advTm="5000">
        <p:dissolve/>
      </p:transition>
    </mc:Choice>
    <mc:Fallback>
      <p:transition spd="slow" advClick="0" advTm="5000">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10072A95-4307-D74F-2FDC-F4696BA03352}"/>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62DA396A-BC38-7F54-57B3-7863CE9711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380952" cy="857143"/>
          </a:xfrm>
          <a:prstGeom prst="rect">
            <a:avLst/>
          </a:prstGeom>
        </p:spPr>
      </p:pic>
      <p:sp>
        <p:nvSpPr>
          <p:cNvPr id="4" name="Text 0">
            <a:extLst>
              <a:ext uri="{FF2B5EF4-FFF2-40B4-BE49-F238E27FC236}">
                <a16:creationId xmlns:a16="http://schemas.microsoft.com/office/drawing/2014/main" id="{3177C059-AB6C-92D1-6720-95FFDD78FD87}"/>
              </a:ext>
            </a:extLst>
          </p:cNvPr>
          <p:cNvSpPr/>
          <p:nvPr/>
        </p:nvSpPr>
        <p:spPr>
          <a:xfrm>
            <a:off x="394454" y="2868642"/>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00B0F0"/>
                </a:solidFill>
                <a:latin typeface="Barlow Bold" pitchFamily="34" charset="0"/>
                <a:ea typeface="Barlow Bold" pitchFamily="34" charset="-122"/>
                <a:cs typeface="Barlow Bold" pitchFamily="34" charset="-120"/>
              </a:rPr>
              <a:t>Thank You</a:t>
            </a:r>
            <a:endParaRPr lang="en-US" sz="4450" dirty="0">
              <a:solidFill>
                <a:srgbClr val="00B0F0"/>
              </a:solidFill>
            </a:endParaRPr>
          </a:p>
        </p:txBody>
      </p:sp>
      <p:sp>
        <p:nvSpPr>
          <p:cNvPr id="5" name="Text 1">
            <a:extLst>
              <a:ext uri="{FF2B5EF4-FFF2-40B4-BE49-F238E27FC236}">
                <a16:creationId xmlns:a16="http://schemas.microsoft.com/office/drawing/2014/main" id="{F0B126BF-FA90-AAE8-07C7-423102F4C309}"/>
              </a:ext>
            </a:extLst>
          </p:cNvPr>
          <p:cNvSpPr/>
          <p:nvPr/>
        </p:nvSpPr>
        <p:spPr>
          <a:xfrm>
            <a:off x="394454" y="3906272"/>
            <a:ext cx="6840064" cy="907775"/>
          </a:xfrm>
          <a:prstGeom prst="rect">
            <a:avLst/>
          </a:prstGeom>
          <a:noFill/>
          <a:ln/>
        </p:spPr>
        <p:txBody>
          <a:bodyPr wrap="square" lIns="0" tIns="0" rIns="0" bIns="0" rtlCol="0" anchor="t"/>
          <a:lstStyle/>
          <a:p>
            <a:pPr marL="0" indent="0">
              <a:lnSpc>
                <a:spcPts val="2700"/>
              </a:lnSpc>
              <a:buNone/>
            </a:pPr>
            <a:r>
              <a:rPr lang="en-US" dirty="0">
                <a:solidFill>
                  <a:schemeClr val="tx1">
                    <a:lumMod val="85000"/>
                  </a:schemeClr>
                </a:solidFill>
                <a:latin typeface="Montserrat" pitchFamily="34" charset="0"/>
                <a:ea typeface="Montserrat" pitchFamily="34" charset="-122"/>
                <a:cs typeface="Montserrat" pitchFamily="34" charset="-120"/>
              </a:rPr>
              <a:t>I appreciate you taking the time to view this presentation and hope you enjoyed it.</a:t>
            </a:r>
            <a:endParaRPr lang="en-US" dirty="0">
              <a:solidFill>
                <a:schemeClr val="tx1">
                  <a:lumMod val="85000"/>
                </a:schemeClr>
              </a:solidFill>
            </a:endParaRPr>
          </a:p>
        </p:txBody>
      </p:sp>
      <p:pic>
        <p:nvPicPr>
          <p:cNvPr id="12" name="Picture 11">
            <a:extLst>
              <a:ext uri="{FF2B5EF4-FFF2-40B4-BE49-F238E27FC236}">
                <a16:creationId xmlns:a16="http://schemas.microsoft.com/office/drawing/2014/main" id="{E322E311-CFD4-8DB7-10C6-C870B900FB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spTree>
    <p:extLst>
      <p:ext uri="{BB962C8B-B14F-4D97-AF65-F5344CB8AC3E}">
        <p14:creationId xmlns:p14="http://schemas.microsoft.com/office/powerpoint/2010/main" val="84906127"/>
      </p:ext>
    </p:extLst>
  </p:cSld>
  <p:clrMapOvr>
    <a:masterClrMapping/>
  </p:clrMapOvr>
  <mc:AlternateContent xmlns:mc="http://schemas.openxmlformats.org/markup-compatibility/2006">
    <mc:Choice xmlns:p14="http://schemas.microsoft.com/office/powerpoint/2010/main" Requires="p14">
      <p:transition spd="slow" p14:dur="1400" advClick="0" advTm="5000">
        <p14:ripple/>
      </p:transition>
    </mc:Choice>
    <mc:Fallback>
      <p:transition spd="slow" advClick="0" advTm="5000">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128</TotalTime>
  <Words>465</Words>
  <Application>Microsoft Office PowerPoint</Application>
  <PresentationFormat>Widescreen</PresentationFormat>
  <Paragraphs>72</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Barlow Bold</vt:lpstr>
      <vt:lpstr>Britannic Bold</vt:lpstr>
      <vt:lpstr>Century Gothic</vt:lpstr>
      <vt:lpstr>Montserrat</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Windows User</dc:creator>
  <cp:lastModifiedBy>Windows User</cp:lastModifiedBy>
  <cp:revision>6</cp:revision>
  <dcterms:created xsi:type="dcterms:W3CDTF">2025-02-10T16:56:37Z</dcterms:created>
  <dcterms:modified xsi:type="dcterms:W3CDTF">2025-02-11T17:30:12Z</dcterms:modified>
</cp:coreProperties>
</file>

<file path=docProps/thumbnail.jpeg>
</file>